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5" r:id="rId4"/>
    <p:sldId id="258" r:id="rId5"/>
    <p:sldId id="274" r:id="rId6"/>
    <p:sldId id="260" r:id="rId7"/>
    <p:sldId id="259" r:id="rId8"/>
    <p:sldId id="261" r:id="rId9"/>
    <p:sldId id="262" r:id="rId10"/>
    <p:sldId id="263" r:id="rId11"/>
    <p:sldId id="264" r:id="rId12"/>
    <p:sldId id="265" r:id="rId13"/>
    <p:sldId id="269" r:id="rId14"/>
    <p:sldId id="266" r:id="rId15"/>
    <p:sldId id="267" r:id="rId16"/>
    <p:sldId id="268" r:id="rId17"/>
    <p:sldId id="270" r:id="rId18"/>
    <p:sldId id="271" r:id="rId19"/>
    <p:sldId id="273"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51"/>
  </p:normalViewPr>
  <p:slideViewPr>
    <p:cSldViewPr snapToGrid="0" snapToObjects="1">
      <p:cViewPr varScale="1">
        <p:scale>
          <a:sx n="110" d="100"/>
          <a:sy n="110"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BFDC-2E32-AE42-BD72-D4B5241F9C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5C89B3-43DE-9747-98CC-A79DDD909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20E3F-3FF1-C440-ABC0-18D02394D497}"/>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598A17F3-9C07-8843-A61F-FD503D3DB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8F9F8-D91A-114F-AFF5-1014D7007DA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78576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E45-3CD9-1245-977F-2268F9BE5F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C23410-5A03-B341-A312-37D4F99758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5D5D-BF36-094B-901A-C1AE23D970D4}"/>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6F5DEF8C-2B02-B241-8480-F6E4EC5AF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51036-D135-1747-9E35-F007C83DDA7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943119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44027-C1C5-3C4D-9F2A-256FF0C56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28606C-AFD2-FB40-A163-9A39A8DDE1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44F63-DF11-0642-9DBC-48F6A2EF1C6D}"/>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779F0219-DE54-AD4D-8FDA-2853A8445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9C821-1B1E-0D4A-AA53-41CF9EB19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77806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4A4D-6FF7-4D43-A33A-F001D5513B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BE2F8-5556-014F-8ECB-8E4595C0BC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A4BAA-8F49-CD42-9A91-7C50227A2840}"/>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B93197FE-2166-0C4A-8F8D-9A96F7B57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6009B-C2D4-FF4F-8123-11FDCBF020A4}"/>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226128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D55A-74C0-4B42-87D5-EE81AC7FD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57298-1C3F-8A42-9B7D-174D31B688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81BB67-8A5A-3243-9B61-A799277D05BB}"/>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AF944A94-4B6A-E74B-AB56-170A08B50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3259A-0974-314A-9C4D-42E1F8E9557E}"/>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8067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C1F2-61EF-894E-A745-1944E35EF2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334BA-B01A-FB41-944B-86EB85153F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561ACD-6335-2E46-875F-91AA90612B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25731F-13BE-E04D-A55F-DA38BD647FE4}"/>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6" name="Footer Placeholder 5">
            <a:extLst>
              <a:ext uri="{FF2B5EF4-FFF2-40B4-BE49-F238E27FC236}">
                <a16:creationId xmlns:a16="http://schemas.microsoft.com/office/drawing/2014/main" id="{C8AC1F61-6CDB-7F40-8DD2-9B7BCF93B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BF908-13DB-E64B-B30D-BE27A087DE8C}"/>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426794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480D-A682-6840-9B9B-76FF57C74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BFC0A-3875-204F-A58A-53AF62E36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BDB30A-1E7E-5D40-94C4-DE95050197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D45F82-1ED6-BB46-A782-A1C5C6958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9ADEC4-353C-254F-BBE5-5872340B96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BF655-E405-914D-923A-1BC15AD4E032}"/>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8" name="Footer Placeholder 7">
            <a:extLst>
              <a:ext uri="{FF2B5EF4-FFF2-40B4-BE49-F238E27FC236}">
                <a16:creationId xmlns:a16="http://schemas.microsoft.com/office/drawing/2014/main" id="{30E2A2AE-CF25-9242-B3A5-192DE8BC52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28746-CD62-CC4F-9972-86356177B40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142631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59B5E-EBCD-A74D-91C0-5E6AADB6D5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F76CF9-5F58-0B48-9BD2-56F65D280EEE}"/>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4" name="Footer Placeholder 3">
            <a:extLst>
              <a:ext uri="{FF2B5EF4-FFF2-40B4-BE49-F238E27FC236}">
                <a16:creationId xmlns:a16="http://schemas.microsoft.com/office/drawing/2014/main" id="{7B2F9A65-DE6E-7B4A-9272-247B6A39D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1C40FA-D829-F141-8587-C149BE88938A}"/>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74950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79CC7E-808D-B24A-9C66-BC68A4AF7D6C}"/>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3" name="Footer Placeholder 2">
            <a:extLst>
              <a:ext uri="{FF2B5EF4-FFF2-40B4-BE49-F238E27FC236}">
                <a16:creationId xmlns:a16="http://schemas.microsoft.com/office/drawing/2014/main" id="{2880C96E-C967-D247-9E56-EC517E6F2B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41DF2-4DE0-6545-90F1-349DF12911FF}"/>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65340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7A90B-5F84-B244-A8E4-585B9DF34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CCF70F-D7A1-5245-8472-E1B5B743D1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14A16A-FBE7-6E4C-B72F-85DBD92A0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1E7F5A-B395-E74F-A7C9-AE74279DA537}"/>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6" name="Footer Placeholder 5">
            <a:extLst>
              <a:ext uri="{FF2B5EF4-FFF2-40B4-BE49-F238E27FC236}">
                <a16:creationId xmlns:a16="http://schemas.microsoft.com/office/drawing/2014/main" id="{169861E3-CA2C-B144-AA3E-AA711A852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B011B-358C-F443-A4BC-CD2E23466688}"/>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2895559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ACBD-E310-B94F-AA9B-4B321D73A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19A35D-F923-EE4F-AC6D-DFF698DAD3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86897A-FEE6-6245-B43E-50AC6A513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7CB800-A053-0040-95FC-6C4DC04F9EAB}"/>
              </a:ext>
            </a:extLst>
          </p:cNvPr>
          <p:cNvSpPr>
            <a:spLocks noGrp="1"/>
          </p:cNvSpPr>
          <p:nvPr>
            <p:ph type="dt" sz="half" idx="10"/>
          </p:nvPr>
        </p:nvSpPr>
        <p:spPr/>
        <p:txBody>
          <a:bodyPr/>
          <a:lstStyle/>
          <a:p>
            <a:fld id="{F5AC7A7B-E15C-0B43-A485-9DECC3C3CC42}" type="datetimeFigureOut">
              <a:rPr lang="en-US" smtClean="0"/>
              <a:t>9/15/22</a:t>
            </a:fld>
            <a:endParaRPr lang="en-US"/>
          </a:p>
        </p:txBody>
      </p:sp>
      <p:sp>
        <p:nvSpPr>
          <p:cNvPr id="6" name="Footer Placeholder 5">
            <a:extLst>
              <a:ext uri="{FF2B5EF4-FFF2-40B4-BE49-F238E27FC236}">
                <a16:creationId xmlns:a16="http://schemas.microsoft.com/office/drawing/2014/main" id="{0785047E-CEDA-054C-84D0-8D994550B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7BA8E-7C84-F241-930F-9E4F139828C9}"/>
              </a:ext>
            </a:extLst>
          </p:cNvPr>
          <p:cNvSpPr>
            <a:spLocks noGrp="1"/>
          </p:cNvSpPr>
          <p:nvPr>
            <p:ph type="sldNum" sz="quarter" idx="12"/>
          </p:nvPr>
        </p:nvSpPr>
        <p:spPr/>
        <p:txBody>
          <a:bodyPr/>
          <a:lstStyle/>
          <a:p>
            <a:fld id="{7E925233-D7B5-2B47-9D73-074C2CBCFA7C}" type="slidenum">
              <a:rPr lang="en-US" smtClean="0"/>
              <a:t>‹#›</a:t>
            </a:fld>
            <a:endParaRPr lang="en-US"/>
          </a:p>
        </p:txBody>
      </p:sp>
    </p:spTree>
    <p:extLst>
      <p:ext uri="{BB962C8B-B14F-4D97-AF65-F5344CB8AC3E}">
        <p14:creationId xmlns:p14="http://schemas.microsoft.com/office/powerpoint/2010/main" val="300720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FA09F6-10F5-3241-BA4E-2FA34DF75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526A53-D188-044E-A976-10333395A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D4D3E-680C-8B4B-A222-BEE2D673B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C7A7B-E15C-0B43-A485-9DECC3C3CC42}" type="datetimeFigureOut">
              <a:rPr lang="en-US" smtClean="0"/>
              <a:t>9/15/22</a:t>
            </a:fld>
            <a:endParaRPr lang="en-US"/>
          </a:p>
        </p:txBody>
      </p:sp>
      <p:sp>
        <p:nvSpPr>
          <p:cNvPr id="5" name="Footer Placeholder 4">
            <a:extLst>
              <a:ext uri="{FF2B5EF4-FFF2-40B4-BE49-F238E27FC236}">
                <a16:creationId xmlns:a16="http://schemas.microsoft.com/office/drawing/2014/main" id="{3B3BA32F-0690-2D45-9B78-E95E30206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452D9B-3359-CE41-A4D4-325EE699D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25233-D7B5-2B47-9D73-074C2CBCFA7C}" type="slidenum">
              <a:rPr lang="en-US" smtClean="0"/>
              <a:t>‹#›</a:t>
            </a:fld>
            <a:endParaRPr lang="en-US"/>
          </a:p>
        </p:txBody>
      </p:sp>
    </p:spTree>
    <p:extLst>
      <p:ext uri="{BB962C8B-B14F-4D97-AF65-F5344CB8AC3E}">
        <p14:creationId xmlns:p14="http://schemas.microsoft.com/office/powerpoint/2010/main" val="122276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rnstlab/csrep/blob/master/tutorial.md"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tmux/tmux/wik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havu73@ucla.edu" TargetMode="External"/><Relationship Id="rId2" Type="http://schemas.openxmlformats.org/officeDocument/2006/relationships/hyperlink" Target="mailto:jason.ernst@ucla.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nakemake.readthedocs.io/en/stable/getting_started/installation.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ernstlab/csrep/blob/master/tutorial.md"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thub.com/ernstlab/csrep/blob/master/cheatsheet_csrep_manual.pdf" TargetMode="External"/><Relationship Id="rId4" Type="http://schemas.openxmlformats.org/officeDocument/2006/relationships/hyperlink" Target="https://github.com/ernstlab/csrep/blob/master/README.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0626-B89C-BF49-B1DA-64926466997C}"/>
              </a:ext>
            </a:extLst>
          </p:cNvPr>
          <p:cNvSpPr>
            <a:spLocks noGrp="1"/>
          </p:cNvSpPr>
          <p:nvPr>
            <p:ph type="ctrTitle"/>
          </p:nvPr>
        </p:nvSpPr>
        <p:spPr/>
        <p:txBody>
          <a:bodyPr/>
          <a:lstStyle/>
          <a:p>
            <a:r>
              <a:rPr lang="en-US" dirty="0"/>
              <a:t>Tutorial on how to replicate results from CSREP tutorial</a:t>
            </a:r>
          </a:p>
        </p:txBody>
      </p:sp>
      <p:sp>
        <p:nvSpPr>
          <p:cNvPr id="3" name="Subtitle 2">
            <a:extLst>
              <a:ext uri="{FF2B5EF4-FFF2-40B4-BE49-F238E27FC236}">
                <a16:creationId xmlns:a16="http://schemas.microsoft.com/office/drawing/2014/main" id="{1DD5DAD8-4BE8-8943-B699-642A78F9FE96}"/>
              </a:ext>
            </a:extLst>
          </p:cNvPr>
          <p:cNvSpPr>
            <a:spLocks noGrp="1"/>
          </p:cNvSpPr>
          <p:nvPr>
            <p:ph type="subTitle" idx="1"/>
          </p:nvPr>
        </p:nvSpPr>
        <p:spPr/>
        <p:txBody>
          <a:bodyPr/>
          <a:lstStyle/>
          <a:p>
            <a:r>
              <a:rPr lang="en-US" dirty="0"/>
              <a:t>Ha Vu </a:t>
            </a:r>
          </a:p>
          <a:p>
            <a:r>
              <a:rPr lang="en-US" dirty="0"/>
              <a:t>Ernst lab at UCLA</a:t>
            </a:r>
          </a:p>
          <a:p>
            <a:r>
              <a:rPr lang="en-US" dirty="0"/>
              <a:t>Summer 2022</a:t>
            </a:r>
          </a:p>
        </p:txBody>
      </p:sp>
    </p:spTree>
    <p:extLst>
      <p:ext uri="{BB962C8B-B14F-4D97-AF65-F5344CB8AC3E}">
        <p14:creationId xmlns:p14="http://schemas.microsoft.com/office/powerpoint/2010/main" val="3840789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E4FE219-D73B-1A4F-BA13-11FBDE999FF8}"/>
              </a:ext>
            </a:extLst>
          </p:cNvPr>
          <p:cNvPicPr>
            <a:picLocks noChangeAspect="1"/>
          </p:cNvPicPr>
          <p:nvPr/>
        </p:nvPicPr>
        <p:blipFill>
          <a:blip r:embed="rId3"/>
          <a:stretch>
            <a:fillRect/>
          </a:stretch>
        </p:blipFill>
        <p:spPr>
          <a:xfrm>
            <a:off x="0" y="1118946"/>
            <a:ext cx="12192000" cy="2882348"/>
          </a:xfrm>
          <a:prstGeom prst="rect">
            <a:avLst/>
          </a:prstGeom>
        </p:spPr>
      </p:pic>
    </p:spTree>
    <p:extLst>
      <p:ext uri="{BB962C8B-B14F-4D97-AF65-F5344CB8AC3E}">
        <p14:creationId xmlns:p14="http://schemas.microsoft.com/office/powerpoint/2010/main" val="96200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2"/>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0" y="996569"/>
            <a:ext cx="12192000" cy="4351338"/>
          </a:xfrm>
        </p:spPr>
        <p:txBody>
          <a:bodyPr/>
          <a:lstStyle/>
          <a:p>
            <a:r>
              <a:rPr lang="en-US" dirty="0"/>
              <a:t>First, get a dry run of </a:t>
            </a:r>
            <a:r>
              <a:rPr lang="en-US" dirty="0" err="1">
                <a:latin typeface="Courier" pitchFamily="2" charset="0"/>
              </a:rPr>
              <a:t>snakemake</a:t>
            </a:r>
            <a:r>
              <a:rPr lang="en-US" dirty="0">
                <a:latin typeface="Courier" pitchFamily="2" charset="0"/>
              </a:rPr>
              <a:t> </a:t>
            </a:r>
            <a:r>
              <a:rPr lang="en-US" dirty="0">
                <a:latin typeface="Calibri" panose="020F0502020204030204" pitchFamily="34" charset="0"/>
                <a:cs typeface="Calibri" panose="020F0502020204030204" pitchFamily="34" charset="0"/>
              </a:rPr>
              <a:t>with</a:t>
            </a:r>
            <a:r>
              <a:rPr lang="en-US" dirty="0">
                <a:latin typeface="Courier" pitchFamily="2" charset="0"/>
              </a:rPr>
              <a:t> –n </a:t>
            </a:r>
            <a:r>
              <a:rPr lang="en-US" dirty="0">
                <a:latin typeface="Calibri" panose="020F0502020204030204" pitchFamily="34" charset="0"/>
                <a:cs typeface="Calibri" panose="020F0502020204030204" pitchFamily="34" charset="0"/>
              </a:rPr>
              <a:t>flag</a:t>
            </a:r>
            <a:r>
              <a:rPr lang="en-US" dirty="0">
                <a:latin typeface="Courier" pitchFamily="2" charset="0"/>
              </a:rPr>
              <a:t>. </a:t>
            </a:r>
            <a:r>
              <a:rPr lang="en-US" dirty="0">
                <a:latin typeface="Calibri" panose="020F0502020204030204" pitchFamily="34" charset="0"/>
                <a:cs typeface="Calibri" panose="020F0502020204030204" pitchFamily="34" charset="0"/>
              </a:rPr>
              <a:t>Below is a screenshot of output</a:t>
            </a:r>
          </a:p>
        </p:txBody>
      </p:sp>
      <p:pic>
        <p:nvPicPr>
          <p:cNvPr id="4" name="Picture 3">
            <a:extLst>
              <a:ext uri="{FF2B5EF4-FFF2-40B4-BE49-F238E27FC236}">
                <a16:creationId xmlns:a16="http://schemas.microsoft.com/office/drawing/2014/main" id="{B9630FEF-92CE-344F-8DAC-4DE7EAF89E22}"/>
              </a:ext>
            </a:extLst>
          </p:cNvPr>
          <p:cNvPicPr>
            <a:picLocks noChangeAspect="1"/>
          </p:cNvPicPr>
          <p:nvPr/>
        </p:nvPicPr>
        <p:blipFill>
          <a:blip r:embed="rId3"/>
          <a:stretch>
            <a:fillRect/>
          </a:stretch>
        </p:blipFill>
        <p:spPr>
          <a:xfrm>
            <a:off x="1435261" y="1821224"/>
            <a:ext cx="8924081" cy="4927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2013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7F458-20A0-604E-B177-4787B218B6B8}"/>
              </a:ext>
            </a:extLst>
          </p:cNvPr>
          <p:cNvPicPr>
            <a:picLocks noChangeAspect="1"/>
          </p:cNvPicPr>
          <p:nvPr/>
        </p:nvPicPr>
        <p:blipFill>
          <a:blip r:embed="rId2"/>
          <a:stretch>
            <a:fillRect/>
          </a:stretch>
        </p:blipFill>
        <p:spPr>
          <a:xfrm>
            <a:off x="0" y="1608337"/>
            <a:ext cx="12192000" cy="4439902"/>
          </a:xfrm>
          <a:prstGeom prst="rect">
            <a:avLst/>
          </a:prstGeom>
        </p:spPr>
      </p:pic>
      <p:sp>
        <p:nvSpPr>
          <p:cNvPr id="2" name="Title 1">
            <a:extLst>
              <a:ext uri="{FF2B5EF4-FFF2-40B4-BE49-F238E27FC236}">
                <a16:creationId xmlns:a16="http://schemas.microsoft.com/office/drawing/2014/main" id="{94F7F30B-8375-2E44-B387-29E0E8434D88}"/>
              </a:ext>
            </a:extLst>
          </p:cNvPr>
          <p:cNvSpPr>
            <a:spLocks noGrp="1"/>
          </p:cNvSpPr>
          <p:nvPr>
            <p:ph type="title"/>
          </p:nvPr>
        </p:nvSpPr>
        <p:spPr>
          <a:xfrm>
            <a:off x="838200" y="0"/>
            <a:ext cx="10515600" cy="1325563"/>
          </a:xfrm>
        </p:spPr>
        <p:txBody>
          <a:bodyPr/>
          <a:lstStyle/>
          <a:p>
            <a:r>
              <a:rPr lang="en-US" dirty="0"/>
              <a:t>Following the </a:t>
            </a:r>
            <a:r>
              <a:rPr lang="en-US" dirty="0">
                <a:hlinkClick r:id="rId3"/>
              </a:rPr>
              <a:t>tutorial</a:t>
            </a:r>
            <a:r>
              <a:rPr lang="en-US" dirty="0"/>
              <a:t>, step 2</a:t>
            </a:r>
          </a:p>
        </p:txBody>
      </p:sp>
      <p:sp>
        <p:nvSpPr>
          <p:cNvPr id="3" name="Content Placeholder 2">
            <a:extLst>
              <a:ext uri="{FF2B5EF4-FFF2-40B4-BE49-F238E27FC236}">
                <a16:creationId xmlns:a16="http://schemas.microsoft.com/office/drawing/2014/main" id="{2E0E60CA-E7BD-3848-BDD8-66099379CDD2}"/>
              </a:ext>
            </a:extLst>
          </p:cNvPr>
          <p:cNvSpPr>
            <a:spLocks noGrp="1"/>
          </p:cNvSpPr>
          <p:nvPr>
            <p:ph idx="1"/>
          </p:nvPr>
        </p:nvSpPr>
        <p:spPr>
          <a:xfrm>
            <a:off x="838200" y="996569"/>
            <a:ext cx="10515600" cy="4351338"/>
          </a:xfrm>
        </p:spPr>
        <p:txBody>
          <a:bodyPr/>
          <a:lstStyle/>
          <a:p>
            <a:r>
              <a:rPr lang="en-US" dirty="0"/>
              <a:t>Now, we shall call on </a:t>
            </a:r>
            <a:r>
              <a:rPr lang="en-US" dirty="0" err="1">
                <a:latin typeface="Courier" pitchFamily="2" charset="0"/>
              </a:rPr>
              <a:t>snakemake</a:t>
            </a:r>
            <a:r>
              <a:rPr lang="en-US" dirty="0"/>
              <a:t> command to run CSREP</a:t>
            </a:r>
            <a:r>
              <a:rPr lang="en-US" dirty="0">
                <a:latin typeface="Courier" pitchFamily="2" charset="0"/>
              </a:rPr>
              <a:t>. </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FF7AC47-5C75-ED43-AC15-E31FBB8F8332}"/>
              </a:ext>
            </a:extLst>
          </p:cNvPr>
          <p:cNvSpPr txBox="1"/>
          <p:nvPr/>
        </p:nvSpPr>
        <p:spPr>
          <a:xfrm>
            <a:off x="4035552" y="2011680"/>
            <a:ext cx="7949184"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Courier" pitchFamily="2" charset="0"/>
              </a:rPr>
              <a:t>-j 100</a:t>
            </a:r>
            <a:r>
              <a:rPr lang="en-US" dirty="0"/>
              <a:t>: submit at most 100 jobs in parallel at a time</a:t>
            </a:r>
          </a:p>
          <a:p>
            <a:r>
              <a:rPr lang="en-US" dirty="0">
                <a:latin typeface="Courier" pitchFamily="2" charset="0"/>
              </a:rPr>
              <a:t>--cluster ‘&lt;your </a:t>
            </a:r>
            <a:r>
              <a:rPr lang="en-US" dirty="0" err="1">
                <a:latin typeface="Courier" pitchFamily="2" charset="0"/>
              </a:rPr>
              <a:t>qsub</a:t>
            </a:r>
            <a:r>
              <a:rPr lang="en-US" dirty="0">
                <a:latin typeface="Courier" pitchFamily="2" charset="0"/>
              </a:rPr>
              <a:t> command to submit the job&gt;’</a:t>
            </a:r>
          </a:p>
          <a:p>
            <a:r>
              <a:rPr lang="en-US" dirty="0" err="1">
                <a:latin typeface="Courier" pitchFamily="2" charset="0"/>
              </a:rPr>
              <a:t>qsub</a:t>
            </a:r>
            <a:r>
              <a:rPr lang="en-US" dirty="0">
                <a:latin typeface="Courier" pitchFamily="2" charset="0"/>
              </a:rPr>
              <a:t> : -V </a:t>
            </a:r>
            <a:r>
              <a:rPr lang="en-US" dirty="0"/>
              <a:t>flag allows us to keep the local environment to run each job</a:t>
            </a:r>
          </a:p>
          <a:p>
            <a:r>
              <a:rPr lang="en-US" dirty="0" err="1">
                <a:latin typeface="Courier" pitchFamily="2" charset="0"/>
              </a:rPr>
              <a:t>qsub</a:t>
            </a:r>
            <a:r>
              <a:rPr lang="en-US" dirty="0">
                <a:latin typeface="Courier" pitchFamily="2" charset="0"/>
              </a:rPr>
              <a:t>: -l </a:t>
            </a:r>
            <a:r>
              <a:rPr lang="en-US" dirty="0" err="1">
                <a:latin typeface="Courier" pitchFamily="2" charset="0"/>
              </a:rPr>
              <a:t>h_rt</a:t>
            </a:r>
            <a:r>
              <a:rPr lang="en-US" dirty="0">
                <a:latin typeface="Courier" pitchFamily="2" charset="0"/>
              </a:rPr>
              <a:t>, </a:t>
            </a:r>
            <a:r>
              <a:rPr lang="en-US" dirty="0" err="1">
                <a:latin typeface="Courier" pitchFamily="2" charset="0"/>
              </a:rPr>
              <a:t>h_data</a:t>
            </a:r>
            <a:r>
              <a:rPr lang="en-US" dirty="0">
                <a:latin typeface="Courier" pitchFamily="2" charset="0"/>
              </a:rPr>
              <a:t> </a:t>
            </a:r>
            <a:r>
              <a:rPr lang="en-US" dirty="0"/>
              <a:t>flags specifies run time and data for each job</a:t>
            </a:r>
          </a:p>
          <a:p>
            <a:r>
              <a:rPr lang="en-US" dirty="0" err="1">
                <a:latin typeface="Courier" pitchFamily="2" charset="0"/>
              </a:rPr>
              <a:t>qsub</a:t>
            </a:r>
            <a:r>
              <a:rPr lang="en-US" dirty="0">
                <a:latin typeface="Courier" pitchFamily="2" charset="0"/>
              </a:rPr>
              <a:t>: -</a:t>
            </a:r>
            <a:r>
              <a:rPr lang="en-US" dirty="0" err="1">
                <a:latin typeface="Courier" pitchFamily="2" charset="0"/>
              </a:rPr>
              <a:t>pe</a:t>
            </a:r>
            <a:r>
              <a:rPr lang="en-US" dirty="0">
                <a:latin typeface="Courier" pitchFamily="2" charset="0"/>
              </a:rPr>
              <a:t> shared 4: </a:t>
            </a:r>
            <a:r>
              <a:rPr lang="en-US" dirty="0"/>
              <a:t>run each job with 4 cores. </a:t>
            </a:r>
          </a:p>
          <a:p>
            <a:r>
              <a:rPr lang="en-US" dirty="0" err="1">
                <a:latin typeface="Courier" pitchFamily="2" charset="0"/>
              </a:rPr>
              <a:t>qsub</a:t>
            </a:r>
            <a:r>
              <a:rPr lang="en-US" dirty="0">
                <a:latin typeface="Courier" pitchFamily="2" charset="0"/>
              </a:rPr>
              <a:t>: -o </a:t>
            </a:r>
            <a:r>
              <a:rPr lang="en-US" dirty="0"/>
              <a:t>and </a:t>
            </a:r>
            <a:r>
              <a:rPr lang="en-US" dirty="0">
                <a:latin typeface="Courier" pitchFamily="2" charset="0"/>
              </a:rPr>
              <a:t>–e </a:t>
            </a:r>
            <a:r>
              <a:rPr lang="en-US" dirty="0"/>
              <a:t>flags can be used to specify the folder where all the output and error log files of </a:t>
            </a:r>
            <a:r>
              <a:rPr lang="en-US" dirty="0" err="1"/>
              <a:t>snakemake</a:t>
            </a:r>
            <a:r>
              <a:rPr lang="en-US" dirty="0"/>
              <a:t> are store. </a:t>
            </a:r>
          </a:p>
        </p:txBody>
      </p:sp>
      <p:sp>
        <p:nvSpPr>
          <p:cNvPr id="8" name="TextBox 7">
            <a:extLst>
              <a:ext uri="{FF2B5EF4-FFF2-40B4-BE49-F238E27FC236}">
                <a16:creationId xmlns:a16="http://schemas.microsoft.com/office/drawing/2014/main" id="{AF6787FC-512C-0145-89DF-E4A5335D16EB}"/>
              </a:ext>
            </a:extLst>
          </p:cNvPr>
          <p:cNvSpPr txBox="1"/>
          <p:nvPr/>
        </p:nvSpPr>
        <p:spPr>
          <a:xfrm>
            <a:off x="497711" y="6128416"/>
            <a:ext cx="11487025" cy="646331"/>
          </a:xfrm>
          <a:prstGeom prst="rect">
            <a:avLst/>
          </a:prstGeom>
          <a:noFill/>
        </p:spPr>
        <p:txBody>
          <a:bodyPr wrap="square" rtlCol="0">
            <a:spAutoFit/>
          </a:bodyPr>
          <a:lstStyle/>
          <a:p>
            <a:r>
              <a:rPr lang="en-US" dirty="0"/>
              <a:t>Then, we just let </a:t>
            </a:r>
            <a:r>
              <a:rPr lang="en-US" dirty="0" err="1">
                <a:latin typeface="Courier" pitchFamily="2" charset="0"/>
              </a:rPr>
              <a:t>snakemake</a:t>
            </a:r>
            <a:r>
              <a:rPr lang="en-US" dirty="0"/>
              <a:t> run and do all the job-sitting. We recommend using </a:t>
            </a:r>
            <a:r>
              <a:rPr lang="en-US" dirty="0">
                <a:latin typeface="Courier" pitchFamily="2" charset="0"/>
                <a:hlinkClick r:id="rId4"/>
              </a:rPr>
              <a:t>tmux</a:t>
            </a:r>
            <a:r>
              <a:rPr lang="en-US" dirty="0"/>
              <a:t> when you run </a:t>
            </a:r>
            <a:r>
              <a:rPr lang="en-US" dirty="0" err="1">
                <a:latin typeface="Courier" pitchFamily="2" charset="0"/>
              </a:rPr>
              <a:t>snakemake</a:t>
            </a:r>
            <a:r>
              <a:rPr lang="en-US" dirty="0"/>
              <a:t>, to better manage your screens. The total runtime on test data, given our computing cluster settings, is ~20 minutes.</a:t>
            </a:r>
          </a:p>
        </p:txBody>
      </p:sp>
    </p:spTree>
    <p:extLst>
      <p:ext uri="{BB962C8B-B14F-4D97-AF65-F5344CB8AC3E}">
        <p14:creationId xmlns:p14="http://schemas.microsoft.com/office/powerpoint/2010/main" val="370044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2603A2-3F1D-C646-B733-061DAB1E3977}"/>
              </a:ext>
            </a:extLst>
          </p:cNvPr>
          <p:cNvPicPr>
            <a:picLocks noChangeAspect="1"/>
          </p:cNvPicPr>
          <p:nvPr/>
        </p:nvPicPr>
        <p:blipFill>
          <a:blip r:embed="rId2"/>
          <a:stretch>
            <a:fillRect/>
          </a:stretch>
        </p:blipFill>
        <p:spPr>
          <a:xfrm>
            <a:off x="16802" y="1067802"/>
            <a:ext cx="5905797" cy="3955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CEF1D14-4AFB-BB4F-B8AE-BEA7FAE98B82}"/>
              </a:ext>
            </a:extLst>
          </p:cNvPr>
          <p:cNvSpPr>
            <a:spLocks noGrp="1"/>
          </p:cNvSpPr>
          <p:nvPr>
            <p:ph type="title"/>
          </p:nvPr>
        </p:nvSpPr>
        <p:spPr>
          <a:xfrm>
            <a:off x="0" y="-257760"/>
            <a:ext cx="10515600" cy="1325563"/>
          </a:xfrm>
        </p:spPr>
        <p:txBody>
          <a:bodyPr/>
          <a:lstStyle/>
          <a:p>
            <a:r>
              <a:rPr lang="en-US" dirty="0"/>
              <a:t>Output file structures</a:t>
            </a:r>
          </a:p>
        </p:txBody>
      </p:sp>
      <p:sp>
        <p:nvSpPr>
          <p:cNvPr id="8" name="TextBox 7">
            <a:extLst>
              <a:ext uri="{FF2B5EF4-FFF2-40B4-BE49-F238E27FC236}">
                <a16:creationId xmlns:a16="http://schemas.microsoft.com/office/drawing/2014/main" id="{2FE9AD41-22DB-C24D-BECF-9A68CF35C64C}"/>
              </a:ext>
            </a:extLst>
          </p:cNvPr>
          <p:cNvSpPr txBox="1"/>
          <p:nvPr/>
        </p:nvSpPr>
        <p:spPr>
          <a:xfrm>
            <a:off x="4246199" y="1067803"/>
            <a:ext cx="1011601" cy="369332"/>
          </a:xfrm>
          <a:prstGeom prst="rect">
            <a:avLst/>
          </a:prstGeom>
          <a:noFill/>
        </p:spPr>
        <p:txBody>
          <a:bodyPr wrap="square" rtlCol="0">
            <a:spAutoFit/>
          </a:bodyPr>
          <a:lstStyle/>
          <a:p>
            <a:r>
              <a:rPr lang="en-US" dirty="0"/>
              <a:t>Page 1</a:t>
            </a:r>
          </a:p>
        </p:txBody>
      </p:sp>
      <p:sp>
        <p:nvSpPr>
          <p:cNvPr id="11" name="TextBox 10">
            <a:extLst>
              <a:ext uri="{FF2B5EF4-FFF2-40B4-BE49-F238E27FC236}">
                <a16:creationId xmlns:a16="http://schemas.microsoft.com/office/drawing/2014/main" id="{85D618DD-CC2E-F541-860A-798039918BEB}"/>
              </a:ext>
            </a:extLst>
          </p:cNvPr>
          <p:cNvSpPr txBox="1"/>
          <p:nvPr/>
        </p:nvSpPr>
        <p:spPr>
          <a:xfrm>
            <a:off x="150471" y="5266481"/>
            <a:ext cx="11875625" cy="1477328"/>
          </a:xfrm>
          <a:prstGeom prst="rect">
            <a:avLst/>
          </a:prstGeom>
          <a:noFill/>
        </p:spPr>
        <p:txBody>
          <a:bodyPr wrap="square" rtlCol="0">
            <a:spAutoFit/>
          </a:bodyPr>
          <a:lstStyle/>
          <a:p>
            <a:pPr marL="285750" indent="-285750">
              <a:buFontTx/>
              <a:buChar char="-"/>
            </a:pPr>
            <a:r>
              <a:rPr lang="en-US" dirty="0"/>
              <a:t>Folder </a:t>
            </a:r>
            <a:r>
              <a:rPr lang="en-US" dirty="0" err="1"/>
              <a:t>csrep</a:t>
            </a:r>
            <a:r>
              <a:rPr lang="en-US" dirty="0"/>
              <a:t>/</a:t>
            </a:r>
            <a:r>
              <a:rPr lang="en-US" dirty="0" err="1"/>
              <a:t>testdata</a:t>
            </a:r>
            <a:r>
              <a:rPr lang="en-US" dirty="0"/>
              <a:t>/</a:t>
            </a:r>
            <a:r>
              <a:rPr lang="en-US" dirty="0" err="1"/>
              <a:t>csrep_output</a:t>
            </a:r>
            <a:r>
              <a:rPr lang="en-US" dirty="0"/>
              <a:t>/hg19</a:t>
            </a:r>
          </a:p>
          <a:p>
            <a:pPr marL="285750" indent="-285750">
              <a:buFontTx/>
              <a:buChar char="-"/>
            </a:pPr>
            <a:r>
              <a:rPr lang="en-US" dirty="0"/>
              <a:t>Summary output data are in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average_predictions</a:t>
            </a:r>
            <a:r>
              <a:rPr lang="en-US" dirty="0"/>
              <a:t> folder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a:t>
            </a:r>
            <a:r>
              <a:rPr lang="en-US" sz="1200" dirty="0" err="1">
                <a:latin typeface="Courier" pitchFamily="2" charset="0"/>
              </a:rPr>
              <a:t>average_predictions</a:t>
            </a:r>
            <a:r>
              <a:rPr lang="en-US" dirty="0"/>
              <a:t>). </a:t>
            </a:r>
          </a:p>
          <a:p>
            <a:pPr marL="285750" indent="-285750">
              <a:buFontTx/>
              <a:buChar char="-"/>
            </a:pPr>
            <a:r>
              <a:rPr lang="en-US" dirty="0"/>
              <a:t>After CSREP finishes running and all files in folders </a:t>
            </a:r>
            <a:r>
              <a:rPr lang="en-US" dirty="0">
                <a:solidFill>
                  <a:schemeClr val="accent1">
                    <a:lumMod val="75000"/>
                  </a:schemeClr>
                </a:solidFill>
              </a:rPr>
              <a:t>&lt;group&gt;</a:t>
            </a:r>
            <a:r>
              <a:rPr lang="en-US" dirty="0"/>
              <a:t>/&lt;</a:t>
            </a:r>
            <a:r>
              <a:rPr lang="en-US" dirty="0">
                <a:solidFill>
                  <a:schemeClr val="accent2">
                    <a:lumMod val="75000"/>
                  </a:schemeClr>
                </a:solidFill>
              </a:rPr>
              <a:t>method</a:t>
            </a:r>
            <a:r>
              <a:rPr lang="en-US" dirty="0"/>
              <a:t>&gt;/</a:t>
            </a:r>
            <a:r>
              <a:rPr lang="en-US" dirty="0" err="1"/>
              <a:t>representative_data</a:t>
            </a:r>
            <a:r>
              <a:rPr lang="en-US" dirty="0"/>
              <a:t>/</a:t>
            </a:r>
            <a:r>
              <a:rPr lang="en-US" dirty="0" err="1"/>
              <a:t>pred</a:t>
            </a:r>
            <a:r>
              <a:rPr lang="en-US" dirty="0"/>
              <a:t>_&lt;</a:t>
            </a:r>
            <a:r>
              <a:rPr lang="en-US" dirty="0" err="1">
                <a:solidFill>
                  <a:schemeClr val="accent6">
                    <a:lumMod val="75000"/>
                  </a:schemeClr>
                </a:solidFill>
              </a:rPr>
              <a:t>sampleID</a:t>
            </a:r>
            <a:r>
              <a:rPr lang="en-US" dirty="0"/>
              <a:t>&gt; (example: </a:t>
            </a:r>
            <a:r>
              <a:rPr lang="en-US" sz="1200" dirty="0" err="1">
                <a:latin typeface="Courier" pitchFamily="2" charset="0"/>
              </a:rPr>
              <a:t>csrep</a:t>
            </a:r>
            <a:r>
              <a:rPr lang="en-US" sz="1200" dirty="0">
                <a:latin typeface="Courier" pitchFamily="2" charset="0"/>
              </a:rPr>
              <a:t>/</a:t>
            </a:r>
            <a:r>
              <a:rPr lang="en-US" sz="1200" dirty="0" err="1">
                <a:latin typeface="Courier" pitchFamily="2" charset="0"/>
              </a:rPr>
              <a:t>testdata</a:t>
            </a:r>
            <a:r>
              <a:rPr lang="en-US" sz="1200" dirty="0">
                <a:latin typeface="Courier" pitchFamily="2" charset="0"/>
              </a:rPr>
              <a:t>/</a:t>
            </a:r>
            <a:r>
              <a:rPr lang="en-US" sz="1200" dirty="0" err="1">
                <a:latin typeface="Courier" pitchFamily="2" charset="0"/>
              </a:rPr>
              <a:t>csrep_output</a:t>
            </a:r>
            <a:r>
              <a:rPr lang="en-US" sz="1200" dirty="0">
                <a:latin typeface="Courier" pitchFamily="2" charset="0"/>
              </a:rPr>
              <a:t>/hg19/</a:t>
            </a:r>
            <a:r>
              <a:rPr lang="en-US" sz="1200" dirty="0">
                <a:solidFill>
                  <a:schemeClr val="accent1">
                    <a:lumMod val="75000"/>
                  </a:schemeClr>
                </a:solidFill>
                <a:latin typeface="Courier" pitchFamily="2" charset="0"/>
              </a:rPr>
              <a:t>ESC</a:t>
            </a:r>
            <a:r>
              <a:rPr lang="en-US" sz="1200" dirty="0">
                <a:latin typeface="Courier" pitchFamily="2" charset="0"/>
              </a:rPr>
              <a:t>/</a:t>
            </a:r>
            <a:r>
              <a:rPr lang="en-US" sz="1200" dirty="0">
                <a:solidFill>
                  <a:schemeClr val="accent2">
                    <a:lumMod val="75000"/>
                  </a:schemeClr>
                </a:solidFill>
                <a:latin typeface="Courier" pitchFamily="2" charset="0"/>
              </a:rPr>
              <a:t>CSREP</a:t>
            </a:r>
            <a:r>
              <a:rPr lang="en-US" sz="1200" dirty="0">
                <a:latin typeface="Courier" pitchFamily="2" charset="0"/>
              </a:rPr>
              <a:t>/</a:t>
            </a:r>
            <a:r>
              <a:rPr lang="en-US" sz="1200" dirty="0" err="1">
                <a:latin typeface="Courier" pitchFamily="2" charset="0"/>
              </a:rPr>
              <a:t>representative_data</a:t>
            </a:r>
            <a:r>
              <a:rPr lang="en-US" sz="1200" dirty="0">
                <a:latin typeface="Courier" pitchFamily="2" charset="0"/>
              </a:rPr>
              <a:t>/pred_</a:t>
            </a:r>
            <a:r>
              <a:rPr lang="en-US" sz="1200" dirty="0">
                <a:solidFill>
                  <a:schemeClr val="accent6">
                    <a:lumMod val="75000"/>
                  </a:schemeClr>
                </a:solidFill>
                <a:latin typeface="Courier" pitchFamily="2" charset="0"/>
              </a:rPr>
              <a:t>E003</a:t>
            </a:r>
            <a:r>
              <a:rPr lang="en-US" dirty="0"/>
              <a:t>) can be deleted by users. </a:t>
            </a:r>
          </a:p>
        </p:txBody>
      </p:sp>
      <p:pic>
        <p:nvPicPr>
          <p:cNvPr id="13" name="Picture 12">
            <a:extLst>
              <a:ext uri="{FF2B5EF4-FFF2-40B4-BE49-F238E27FC236}">
                <a16:creationId xmlns:a16="http://schemas.microsoft.com/office/drawing/2014/main" id="{89699A18-F0CF-8546-AD07-98AEF471F9EB}"/>
              </a:ext>
            </a:extLst>
          </p:cNvPr>
          <p:cNvPicPr>
            <a:picLocks noChangeAspect="1"/>
          </p:cNvPicPr>
          <p:nvPr/>
        </p:nvPicPr>
        <p:blipFill>
          <a:blip r:embed="rId3"/>
          <a:stretch>
            <a:fillRect/>
          </a:stretch>
        </p:blipFill>
        <p:spPr>
          <a:xfrm>
            <a:off x="5916250" y="1064871"/>
            <a:ext cx="6252599" cy="3969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99986E5F-2264-5E43-9358-4D9D32A533F2}"/>
              </a:ext>
            </a:extLst>
          </p:cNvPr>
          <p:cNvSpPr txBox="1"/>
          <p:nvPr/>
        </p:nvSpPr>
        <p:spPr>
          <a:xfrm>
            <a:off x="10918259" y="1067803"/>
            <a:ext cx="1011601" cy="369332"/>
          </a:xfrm>
          <a:prstGeom prst="rect">
            <a:avLst/>
          </a:prstGeom>
          <a:noFill/>
        </p:spPr>
        <p:txBody>
          <a:bodyPr wrap="square" rtlCol="0">
            <a:spAutoFit/>
          </a:bodyPr>
          <a:lstStyle/>
          <a:p>
            <a:r>
              <a:rPr lang="en-US" dirty="0"/>
              <a:t>Page 2</a:t>
            </a:r>
          </a:p>
        </p:txBody>
      </p:sp>
    </p:spTree>
    <p:extLst>
      <p:ext uri="{BB962C8B-B14F-4D97-AF65-F5344CB8AC3E}">
        <p14:creationId xmlns:p14="http://schemas.microsoft.com/office/powerpoint/2010/main" val="1968805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t>File </a:t>
            </a:r>
            <a:r>
              <a:rPr lang="en-US" dirty="0" err="1">
                <a:latin typeface="Courier" pitchFamily="2" charset="0"/>
              </a:rPr>
              <a:t>testdata</a:t>
            </a:r>
            <a:r>
              <a:rPr lang="en-US" dirty="0">
                <a:latin typeface="Courier" pitchFamily="2" charset="0"/>
              </a:rPr>
              <a:t>/</a:t>
            </a:r>
            <a:r>
              <a:rPr lang="en-US" dirty="0" err="1">
                <a:latin typeface="Courier" pitchFamily="2" charset="0"/>
              </a:rPr>
              <a:t>sample_genome.bed.gz</a:t>
            </a:r>
            <a:endParaRPr lang="en-US" dirty="0">
              <a:latin typeface="Courier" pitchFamily="2" charset="0"/>
            </a:endParaRPr>
          </a:p>
        </p:txBody>
      </p:sp>
      <p:pic>
        <p:nvPicPr>
          <p:cNvPr id="4" name="Picture 3">
            <a:extLst>
              <a:ext uri="{FF2B5EF4-FFF2-40B4-BE49-F238E27FC236}">
                <a16:creationId xmlns:a16="http://schemas.microsoft.com/office/drawing/2014/main" id="{324D10C6-2C02-204E-9E77-945E1449B9C4}"/>
              </a:ext>
            </a:extLst>
          </p:cNvPr>
          <p:cNvPicPr>
            <a:picLocks noChangeAspect="1"/>
          </p:cNvPicPr>
          <p:nvPr/>
        </p:nvPicPr>
        <p:blipFill>
          <a:blip r:embed="rId2"/>
          <a:stretch>
            <a:fillRect/>
          </a:stretch>
        </p:blipFill>
        <p:spPr>
          <a:xfrm>
            <a:off x="1029462" y="2400554"/>
            <a:ext cx="9182100" cy="2959100"/>
          </a:xfrm>
          <a:prstGeom prst="rect">
            <a:avLst/>
          </a:prstGeom>
        </p:spPr>
      </p:pic>
    </p:spTree>
    <p:extLst>
      <p:ext uri="{BB962C8B-B14F-4D97-AF65-F5344CB8AC3E}">
        <p14:creationId xmlns:p14="http://schemas.microsoft.com/office/powerpoint/2010/main" val="73786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containing training data: </a:t>
            </a:r>
          </a:p>
        </p:txBody>
      </p:sp>
      <p:pic>
        <p:nvPicPr>
          <p:cNvPr id="5" name="Picture 4">
            <a:extLst>
              <a:ext uri="{FF2B5EF4-FFF2-40B4-BE49-F238E27FC236}">
                <a16:creationId xmlns:a16="http://schemas.microsoft.com/office/drawing/2014/main" id="{C0A71F7D-BE5D-374C-86C4-0DFA75B7F197}"/>
              </a:ext>
            </a:extLst>
          </p:cNvPr>
          <p:cNvPicPr>
            <a:picLocks noChangeAspect="1"/>
          </p:cNvPicPr>
          <p:nvPr/>
        </p:nvPicPr>
        <p:blipFill>
          <a:blip r:embed="rId2"/>
          <a:stretch>
            <a:fillRect/>
          </a:stretch>
        </p:blipFill>
        <p:spPr>
          <a:xfrm>
            <a:off x="0" y="2430733"/>
            <a:ext cx="12192000" cy="564880"/>
          </a:xfrm>
          <a:prstGeom prst="rect">
            <a:avLst/>
          </a:prstGeom>
        </p:spPr>
      </p:pic>
      <p:pic>
        <p:nvPicPr>
          <p:cNvPr id="6" name="Picture 5">
            <a:extLst>
              <a:ext uri="{FF2B5EF4-FFF2-40B4-BE49-F238E27FC236}">
                <a16:creationId xmlns:a16="http://schemas.microsoft.com/office/drawing/2014/main" id="{25E94D5B-38BD-5B4C-A790-A8AF0F80D4CF}"/>
              </a:ext>
            </a:extLst>
          </p:cNvPr>
          <p:cNvPicPr>
            <a:picLocks noChangeAspect="1"/>
          </p:cNvPicPr>
          <p:nvPr/>
        </p:nvPicPr>
        <p:blipFill>
          <a:blip r:embed="rId3"/>
          <a:stretch>
            <a:fillRect/>
          </a:stretch>
        </p:blipFill>
        <p:spPr>
          <a:xfrm>
            <a:off x="140462" y="3484563"/>
            <a:ext cx="10350500" cy="2692400"/>
          </a:xfrm>
          <a:prstGeom prst="rect">
            <a:avLst/>
          </a:prstGeom>
        </p:spPr>
      </p:pic>
    </p:spTree>
    <p:extLst>
      <p:ext uri="{BB962C8B-B14F-4D97-AF65-F5344CB8AC3E}">
        <p14:creationId xmlns:p14="http://schemas.microsoft.com/office/powerpoint/2010/main" val="359952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F65B-45A7-7341-8D3C-6CE0168D11F9}"/>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F6D4A644-3553-8642-93E4-12A96A956D2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Folder </a:t>
            </a:r>
            <a:r>
              <a:rPr lang="en-US" dirty="0" err="1">
                <a:latin typeface="Courier" pitchFamily="2" charset="0"/>
                <a:cs typeface="Calibri" panose="020F0502020204030204" pitchFamily="34" charset="0"/>
              </a:rPr>
              <a:t>testdata</a:t>
            </a:r>
            <a:r>
              <a:rPr lang="en-US" dirty="0">
                <a:latin typeface="Courier" pitchFamily="2" charset="0"/>
                <a:cs typeface="Calibri" panose="020F0502020204030204" pitchFamily="34" charset="0"/>
              </a:rPr>
              <a:t>/</a:t>
            </a:r>
            <a:r>
              <a:rPr lang="en-US" dirty="0" err="1">
                <a:latin typeface="Courier" pitchFamily="2" charset="0"/>
                <a:cs typeface="Calibri" panose="020F0502020204030204" pitchFamily="34" charset="0"/>
              </a:rPr>
              <a:t>all_ct_segments</a:t>
            </a:r>
            <a:r>
              <a:rPr lang="en-US" dirty="0">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032FA049-6ABD-2643-8786-3A01ECB6C385}"/>
              </a:ext>
            </a:extLst>
          </p:cNvPr>
          <p:cNvPicPr>
            <a:picLocks noChangeAspect="1"/>
          </p:cNvPicPr>
          <p:nvPr/>
        </p:nvPicPr>
        <p:blipFill>
          <a:blip r:embed="rId2"/>
          <a:stretch>
            <a:fillRect/>
          </a:stretch>
        </p:blipFill>
        <p:spPr>
          <a:xfrm>
            <a:off x="0" y="2488359"/>
            <a:ext cx="12192000" cy="247553"/>
          </a:xfrm>
          <a:prstGeom prst="rect">
            <a:avLst/>
          </a:prstGeom>
        </p:spPr>
      </p:pic>
      <p:pic>
        <p:nvPicPr>
          <p:cNvPr id="7" name="Picture 6">
            <a:extLst>
              <a:ext uri="{FF2B5EF4-FFF2-40B4-BE49-F238E27FC236}">
                <a16:creationId xmlns:a16="http://schemas.microsoft.com/office/drawing/2014/main" id="{20C60415-C3DB-DE48-94DB-A5D6A5858D9B}"/>
              </a:ext>
            </a:extLst>
          </p:cNvPr>
          <p:cNvPicPr>
            <a:picLocks noChangeAspect="1"/>
          </p:cNvPicPr>
          <p:nvPr/>
        </p:nvPicPr>
        <p:blipFill>
          <a:blip r:embed="rId3"/>
          <a:stretch>
            <a:fillRect/>
          </a:stretch>
        </p:blipFill>
        <p:spPr>
          <a:xfrm>
            <a:off x="0" y="3301858"/>
            <a:ext cx="12192000" cy="1766091"/>
          </a:xfrm>
          <a:prstGeom prst="rect">
            <a:avLst/>
          </a:prstGeom>
        </p:spPr>
      </p:pic>
    </p:spTree>
    <p:extLst>
      <p:ext uri="{BB962C8B-B14F-4D97-AF65-F5344CB8AC3E}">
        <p14:creationId xmlns:p14="http://schemas.microsoft.com/office/powerpoint/2010/main" val="2310576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pic>
        <p:nvPicPr>
          <p:cNvPr id="5" name="Picture 4">
            <a:extLst>
              <a:ext uri="{FF2B5EF4-FFF2-40B4-BE49-F238E27FC236}">
                <a16:creationId xmlns:a16="http://schemas.microsoft.com/office/drawing/2014/main" id="{F8501D37-6CA8-5246-8C8C-4EC45F033084}"/>
              </a:ext>
            </a:extLst>
          </p:cNvPr>
          <p:cNvPicPr>
            <a:picLocks noChangeAspect="1"/>
          </p:cNvPicPr>
          <p:nvPr/>
        </p:nvPicPr>
        <p:blipFill>
          <a:blip r:embed="rId3"/>
          <a:stretch>
            <a:fillRect/>
          </a:stretch>
        </p:blipFill>
        <p:spPr>
          <a:xfrm>
            <a:off x="0" y="3226724"/>
            <a:ext cx="12192000" cy="3558431"/>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369332"/>
          </a:xfrm>
          <a:prstGeom prst="rect">
            <a:avLst/>
          </a:prstGeom>
          <a:noFill/>
        </p:spPr>
        <p:txBody>
          <a:bodyPr wrap="square" rtlCol="0">
            <a:spAutoFit/>
          </a:bodyPr>
          <a:lstStyle/>
          <a:p>
            <a:r>
              <a:rPr lang="en-US" dirty="0"/>
              <a:t>Sample output of summary chromatin state assignment matrix at region index chr22_0, for ESC, based on CSREP</a:t>
            </a:r>
          </a:p>
        </p:txBody>
      </p:sp>
    </p:spTree>
    <p:extLst>
      <p:ext uri="{BB962C8B-B14F-4D97-AF65-F5344CB8AC3E}">
        <p14:creationId xmlns:p14="http://schemas.microsoft.com/office/powerpoint/2010/main" val="3171289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FC56-AADE-7F47-AA9D-779652FA3355}"/>
              </a:ext>
            </a:extLst>
          </p:cNvPr>
          <p:cNvSpPr>
            <a:spLocks noGrp="1"/>
          </p:cNvSpPr>
          <p:nvPr>
            <p:ph type="title"/>
          </p:nvPr>
        </p:nvSpPr>
        <p:spPr/>
        <p:txBody>
          <a:bodyPr/>
          <a:lstStyle/>
          <a:p>
            <a:r>
              <a:rPr lang="en-US" dirty="0"/>
              <a:t>Some sample output</a:t>
            </a:r>
          </a:p>
        </p:txBody>
      </p:sp>
      <p:sp>
        <p:nvSpPr>
          <p:cNvPr id="3" name="Content Placeholder 2">
            <a:extLst>
              <a:ext uri="{FF2B5EF4-FFF2-40B4-BE49-F238E27FC236}">
                <a16:creationId xmlns:a16="http://schemas.microsoft.com/office/drawing/2014/main" id="{79C91538-7271-C94A-A2F1-552FEF02C707}"/>
              </a:ext>
            </a:extLst>
          </p:cNvPr>
          <p:cNvSpPr>
            <a:spLocks noGrp="1"/>
          </p:cNvSpPr>
          <p:nvPr>
            <p:ph idx="1"/>
          </p:nvPr>
        </p:nvSpPr>
        <p:spPr/>
        <p:txBody>
          <a:bodyPr/>
          <a:lstStyle/>
          <a:p>
            <a:r>
              <a:rPr lang="en-US" dirty="0"/>
              <a:t>Folder </a:t>
            </a:r>
            <a:r>
              <a:rPr lang="en-US" sz="2000" dirty="0" err="1"/>
              <a:t>testdata</a:t>
            </a:r>
            <a:r>
              <a:rPr lang="en-US" sz="2000" dirty="0"/>
              <a:t>/</a:t>
            </a:r>
            <a:r>
              <a:rPr lang="en-US" sz="2000" dirty="0" err="1"/>
              <a:t>csrep_output</a:t>
            </a:r>
            <a:r>
              <a:rPr lang="en-US" sz="2000" dirty="0"/>
              <a:t>/hg19/ESC/CSREP/</a:t>
            </a:r>
            <a:r>
              <a:rPr lang="en-US" sz="2000" dirty="0" err="1"/>
              <a:t>representative_data</a:t>
            </a:r>
            <a:r>
              <a:rPr lang="en-US" sz="2000" dirty="0"/>
              <a:t>/</a:t>
            </a:r>
            <a:r>
              <a:rPr lang="en-US" sz="2000" dirty="0" err="1"/>
              <a:t>average_predictions</a:t>
            </a:r>
            <a:r>
              <a:rPr lang="en-US" sz="2000" dirty="0"/>
              <a:t>/</a:t>
            </a:r>
          </a:p>
          <a:p>
            <a:endParaRPr lang="en-US" dirty="0"/>
          </a:p>
        </p:txBody>
      </p:sp>
      <p:pic>
        <p:nvPicPr>
          <p:cNvPr id="4" name="Picture 3">
            <a:extLst>
              <a:ext uri="{FF2B5EF4-FFF2-40B4-BE49-F238E27FC236}">
                <a16:creationId xmlns:a16="http://schemas.microsoft.com/office/drawing/2014/main" id="{423AEE50-01B1-0145-B9C3-A4E0A6C3BC95}"/>
              </a:ext>
            </a:extLst>
          </p:cNvPr>
          <p:cNvPicPr>
            <a:picLocks noChangeAspect="1"/>
          </p:cNvPicPr>
          <p:nvPr/>
        </p:nvPicPr>
        <p:blipFill>
          <a:blip r:embed="rId2"/>
          <a:stretch>
            <a:fillRect/>
          </a:stretch>
        </p:blipFill>
        <p:spPr>
          <a:xfrm>
            <a:off x="0" y="2380667"/>
            <a:ext cx="12192000" cy="291015"/>
          </a:xfrm>
          <a:prstGeom prst="rect">
            <a:avLst/>
          </a:prstGeom>
        </p:spPr>
      </p:pic>
      <p:sp>
        <p:nvSpPr>
          <p:cNvPr id="6" name="TextBox 5">
            <a:extLst>
              <a:ext uri="{FF2B5EF4-FFF2-40B4-BE49-F238E27FC236}">
                <a16:creationId xmlns:a16="http://schemas.microsoft.com/office/drawing/2014/main" id="{F9D77903-A855-6B45-95CB-8F41EBD413D4}"/>
              </a:ext>
            </a:extLst>
          </p:cNvPr>
          <p:cNvSpPr txBox="1"/>
          <p:nvPr/>
        </p:nvSpPr>
        <p:spPr>
          <a:xfrm>
            <a:off x="517002" y="2857392"/>
            <a:ext cx="11157995" cy="646331"/>
          </a:xfrm>
          <a:prstGeom prst="rect">
            <a:avLst/>
          </a:prstGeom>
          <a:noFill/>
        </p:spPr>
        <p:txBody>
          <a:bodyPr wrap="square" rtlCol="0">
            <a:spAutoFit/>
          </a:bodyPr>
          <a:lstStyle/>
          <a:p>
            <a:r>
              <a:rPr lang="en-US" dirty="0"/>
              <a:t>Sample output of summary chromatin state map for chr22, ESC, based on CSREP (can be read into UCSC genome browser)</a:t>
            </a:r>
          </a:p>
        </p:txBody>
      </p:sp>
      <p:pic>
        <p:nvPicPr>
          <p:cNvPr id="7" name="Picture 6">
            <a:extLst>
              <a:ext uri="{FF2B5EF4-FFF2-40B4-BE49-F238E27FC236}">
                <a16:creationId xmlns:a16="http://schemas.microsoft.com/office/drawing/2014/main" id="{779A5F0A-7EFB-FD45-AEC3-5D55AD5BAC4D}"/>
              </a:ext>
            </a:extLst>
          </p:cNvPr>
          <p:cNvPicPr>
            <a:picLocks noChangeAspect="1"/>
          </p:cNvPicPr>
          <p:nvPr/>
        </p:nvPicPr>
        <p:blipFill>
          <a:blip r:embed="rId3"/>
          <a:stretch>
            <a:fillRect/>
          </a:stretch>
        </p:blipFill>
        <p:spPr>
          <a:xfrm>
            <a:off x="-1" y="3489201"/>
            <a:ext cx="12192000" cy="1892328"/>
          </a:xfrm>
          <a:prstGeom prst="rect">
            <a:avLst/>
          </a:prstGeom>
        </p:spPr>
      </p:pic>
    </p:spTree>
    <p:extLst>
      <p:ext uri="{BB962C8B-B14F-4D97-AF65-F5344CB8AC3E}">
        <p14:creationId xmlns:p14="http://schemas.microsoft.com/office/powerpoint/2010/main" val="1906705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048D-63BC-E442-BF2C-B7769E263C2C}"/>
              </a:ext>
            </a:extLst>
          </p:cNvPr>
          <p:cNvSpPr>
            <a:spLocks noGrp="1"/>
          </p:cNvSpPr>
          <p:nvPr>
            <p:ph type="title"/>
          </p:nvPr>
        </p:nvSpPr>
        <p:spPr/>
        <p:txBody>
          <a:bodyPr/>
          <a:lstStyle/>
          <a:p>
            <a:r>
              <a:rPr lang="en-US" dirty="0"/>
              <a:t>Some potential pitfalls: filesystem latency</a:t>
            </a:r>
          </a:p>
        </p:txBody>
      </p:sp>
      <p:pic>
        <p:nvPicPr>
          <p:cNvPr id="4" name="Content Placeholder 3">
            <a:extLst>
              <a:ext uri="{FF2B5EF4-FFF2-40B4-BE49-F238E27FC236}">
                <a16:creationId xmlns:a16="http://schemas.microsoft.com/office/drawing/2014/main" id="{A39B8EF8-0DFA-A94E-8BEF-AAB95B75BA13}"/>
              </a:ext>
            </a:extLst>
          </p:cNvPr>
          <p:cNvPicPr>
            <a:picLocks noGrp="1" noChangeAspect="1"/>
          </p:cNvPicPr>
          <p:nvPr>
            <p:ph idx="1"/>
          </p:nvPr>
        </p:nvPicPr>
        <p:blipFill>
          <a:blip r:embed="rId2"/>
          <a:stretch>
            <a:fillRect/>
          </a:stretch>
        </p:blipFill>
        <p:spPr>
          <a:xfrm>
            <a:off x="838200" y="2216786"/>
            <a:ext cx="10515600" cy="1777284"/>
          </a:xfrm>
          <a:prstGeom prst="rect">
            <a:avLst/>
          </a:prstGeom>
        </p:spPr>
      </p:pic>
      <p:sp>
        <p:nvSpPr>
          <p:cNvPr id="7" name="TextBox 6">
            <a:extLst>
              <a:ext uri="{FF2B5EF4-FFF2-40B4-BE49-F238E27FC236}">
                <a16:creationId xmlns:a16="http://schemas.microsoft.com/office/drawing/2014/main" id="{A1CA162E-3223-E141-B1E3-42C670D87B6B}"/>
              </a:ext>
            </a:extLst>
          </p:cNvPr>
          <p:cNvSpPr txBox="1"/>
          <p:nvPr/>
        </p:nvSpPr>
        <p:spPr>
          <a:xfrm>
            <a:off x="648182" y="1412111"/>
            <a:ext cx="10705618" cy="646331"/>
          </a:xfrm>
          <a:prstGeom prst="rect">
            <a:avLst/>
          </a:prstGeom>
          <a:noFill/>
        </p:spPr>
        <p:txBody>
          <a:bodyPr wrap="square" rtlCol="0">
            <a:spAutoFit/>
          </a:bodyPr>
          <a:lstStyle/>
          <a:p>
            <a:r>
              <a:rPr lang="en-US" dirty="0"/>
              <a:t>Sometimes, </a:t>
            </a:r>
            <a:r>
              <a:rPr lang="en-US" dirty="0" err="1"/>
              <a:t>snakemake</a:t>
            </a:r>
            <a:r>
              <a:rPr lang="en-US" dirty="0"/>
              <a:t> may crash due to filesystem latency. It’s because one job finishes generating the output files, but </a:t>
            </a:r>
            <a:r>
              <a:rPr lang="en-US" dirty="0" err="1"/>
              <a:t>snakemake</a:t>
            </a:r>
            <a:r>
              <a:rPr lang="en-US" dirty="0"/>
              <a:t> may take a few seconds later to be able to update such status. </a:t>
            </a:r>
          </a:p>
        </p:txBody>
      </p:sp>
      <p:sp>
        <p:nvSpPr>
          <p:cNvPr id="8" name="TextBox 7">
            <a:extLst>
              <a:ext uri="{FF2B5EF4-FFF2-40B4-BE49-F238E27FC236}">
                <a16:creationId xmlns:a16="http://schemas.microsoft.com/office/drawing/2014/main" id="{EEA03FDE-DB13-264A-99AC-126C0A181F4D}"/>
              </a:ext>
            </a:extLst>
          </p:cNvPr>
          <p:cNvSpPr txBox="1"/>
          <p:nvPr/>
        </p:nvSpPr>
        <p:spPr>
          <a:xfrm>
            <a:off x="648182" y="4213185"/>
            <a:ext cx="10880203" cy="646331"/>
          </a:xfrm>
          <a:prstGeom prst="rect">
            <a:avLst/>
          </a:prstGeom>
          <a:noFill/>
        </p:spPr>
        <p:txBody>
          <a:bodyPr wrap="square" rtlCol="0">
            <a:spAutoFit/>
          </a:bodyPr>
          <a:lstStyle/>
          <a:p>
            <a:r>
              <a:rPr lang="en-US" dirty="0"/>
              <a:t>In this case, just let </a:t>
            </a:r>
            <a:r>
              <a:rPr lang="en-US" dirty="0" err="1"/>
              <a:t>snakemake</a:t>
            </a:r>
            <a:r>
              <a:rPr lang="en-US" dirty="0"/>
              <a:t> finishes crashing, and you can rerun </a:t>
            </a:r>
            <a:r>
              <a:rPr lang="en-US" dirty="0" err="1"/>
              <a:t>snakemake</a:t>
            </a:r>
            <a:r>
              <a:rPr lang="en-US" dirty="0"/>
              <a:t>. </a:t>
            </a:r>
            <a:r>
              <a:rPr lang="en-US" dirty="0" err="1"/>
              <a:t>Snakemake</a:t>
            </a:r>
            <a:r>
              <a:rPr lang="en-US" dirty="0"/>
              <a:t> will know to pick up where it left off and finish running unfinished jobs. </a:t>
            </a:r>
          </a:p>
        </p:txBody>
      </p:sp>
      <p:pic>
        <p:nvPicPr>
          <p:cNvPr id="9" name="Picture 8">
            <a:extLst>
              <a:ext uri="{FF2B5EF4-FFF2-40B4-BE49-F238E27FC236}">
                <a16:creationId xmlns:a16="http://schemas.microsoft.com/office/drawing/2014/main" id="{99B5E696-A056-C849-8610-68635EC6905A}"/>
              </a:ext>
            </a:extLst>
          </p:cNvPr>
          <p:cNvPicPr>
            <a:picLocks noChangeAspect="1"/>
          </p:cNvPicPr>
          <p:nvPr/>
        </p:nvPicPr>
        <p:blipFill>
          <a:blip r:embed="rId3"/>
          <a:stretch>
            <a:fillRect/>
          </a:stretch>
        </p:blipFill>
        <p:spPr>
          <a:xfrm>
            <a:off x="1632030" y="4862414"/>
            <a:ext cx="7488820" cy="2572798"/>
          </a:xfrm>
          <a:prstGeom prst="rect">
            <a:avLst/>
          </a:prstGeom>
        </p:spPr>
      </p:pic>
    </p:spTree>
    <p:extLst>
      <p:ext uri="{BB962C8B-B14F-4D97-AF65-F5344CB8AC3E}">
        <p14:creationId xmlns:p14="http://schemas.microsoft.com/office/powerpoint/2010/main" val="69360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2185-F8B8-8244-A629-8F1B80BBAE82}"/>
              </a:ext>
            </a:extLst>
          </p:cNvPr>
          <p:cNvSpPr>
            <a:spLocks noGrp="1"/>
          </p:cNvSpPr>
          <p:nvPr>
            <p:ph type="title"/>
          </p:nvPr>
        </p:nvSpPr>
        <p:spPr/>
        <p:txBody>
          <a:bodyPr/>
          <a:lstStyle/>
          <a:p>
            <a:r>
              <a:rPr lang="en-US" dirty="0"/>
              <a:t>Clone the repository</a:t>
            </a:r>
          </a:p>
        </p:txBody>
      </p:sp>
      <p:pic>
        <p:nvPicPr>
          <p:cNvPr id="4" name="Picture 3">
            <a:extLst>
              <a:ext uri="{FF2B5EF4-FFF2-40B4-BE49-F238E27FC236}">
                <a16:creationId xmlns:a16="http://schemas.microsoft.com/office/drawing/2014/main" id="{4487094B-6097-174D-A5DD-DFE7A4C3CCA3}"/>
              </a:ext>
            </a:extLst>
          </p:cNvPr>
          <p:cNvPicPr>
            <a:picLocks noChangeAspect="1"/>
          </p:cNvPicPr>
          <p:nvPr/>
        </p:nvPicPr>
        <p:blipFill>
          <a:blip r:embed="rId2"/>
          <a:stretch>
            <a:fillRect/>
          </a:stretch>
        </p:blipFill>
        <p:spPr>
          <a:xfrm>
            <a:off x="838200" y="1690688"/>
            <a:ext cx="8636000" cy="1943100"/>
          </a:xfrm>
          <a:prstGeom prst="rect">
            <a:avLst/>
          </a:prstGeom>
        </p:spPr>
      </p:pic>
      <p:sp>
        <p:nvSpPr>
          <p:cNvPr id="5" name="TextBox 4">
            <a:extLst>
              <a:ext uri="{FF2B5EF4-FFF2-40B4-BE49-F238E27FC236}">
                <a16:creationId xmlns:a16="http://schemas.microsoft.com/office/drawing/2014/main" id="{AD60D7E2-B295-A446-AB29-2E1053776768}"/>
              </a:ext>
            </a:extLst>
          </p:cNvPr>
          <p:cNvSpPr txBox="1"/>
          <p:nvPr/>
        </p:nvSpPr>
        <p:spPr>
          <a:xfrm>
            <a:off x="838200" y="3962400"/>
            <a:ext cx="9976104" cy="646331"/>
          </a:xfrm>
          <a:prstGeom prst="rect">
            <a:avLst/>
          </a:prstGeom>
          <a:noFill/>
        </p:spPr>
        <p:txBody>
          <a:bodyPr wrap="square" rtlCol="0">
            <a:spAutoFit/>
          </a:bodyPr>
          <a:lstStyle/>
          <a:p>
            <a:r>
              <a:rPr lang="en-US" b="1" dirty="0"/>
              <a:t>Then </a:t>
            </a:r>
            <a:r>
              <a:rPr lang="en-US" b="1" dirty="0">
                <a:latin typeface="Courier" pitchFamily="2" charset="0"/>
              </a:rPr>
              <a:t>cd</a:t>
            </a:r>
            <a:r>
              <a:rPr lang="en-US" b="1" dirty="0"/>
              <a:t> into the </a:t>
            </a:r>
            <a:r>
              <a:rPr lang="en-US" b="1" dirty="0" err="1">
                <a:latin typeface="Courier" pitchFamily="2" charset="0"/>
              </a:rPr>
              <a:t>csrep</a:t>
            </a:r>
            <a:r>
              <a:rPr lang="en-US" b="1" dirty="0"/>
              <a:t> folder</a:t>
            </a:r>
          </a:p>
          <a:p>
            <a:endParaRPr lang="en-US" b="1" dirty="0"/>
          </a:p>
        </p:txBody>
      </p:sp>
    </p:spTree>
    <p:extLst>
      <p:ext uri="{BB962C8B-B14F-4D97-AF65-F5344CB8AC3E}">
        <p14:creationId xmlns:p14="http://schemas.microsoft.com/office/powerpoint/2010/main" val="170415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E823-D97E-9241-A2DF-37FB33853092}"/>
              </a:ext>
            </a:extLst>
          </p:cNvPr>
          <p:cNvSpPr>
            <a:spLocks noGrp="1"/>
          </p:cNvSpPr>
          <p:nvPr>
            <p:ph type="title"/>
          </p:nvPr>
        </p:nvSpPr>
        <p:spPr/>
        <p:txBody>
          <a:bodyPr/>
          <a:lstStyle/>
          <a:p>
            <a:r>
              <a:rPr lang="en-US" dirty="0"/>
              <a:t>Contact	</a:t>
            </a:r>
          </a:p>
        </p:txBody>
      </p:sp>
      <p:sp>
        <p:nvSpPr>
          <p:cNvPr id="3" name="Content Placeholder 2">
            <a:extLst>
              <a:ext uri="{FF2B5EF4-FFF2-40B4-BE49-F238E27FC236}">
                <a16:creationId xmlns:a16="http://schemas.microsoft.com/office/drawing/2014/main" id="{59702BFA-DC26-F949-8E03-3038609546B4}"/>
              </a:ext>
            </a:extLst>
          </p:cNvPr>
          <p:cNvSpPr>
            <a:spLocks noGrp="1"/>
          </p:cNvSpPr>
          <p:nvPr>
            <p:ph idx="1"/>
          </p:nvPr>
        </p:nvSpPr>
        <p:spPr/>
        <p:txBody>
          <a:bodyPr/>
          <a:lstStyle/>
          <a:p>
            <a:r>
              <a:rPr lang="en-US" dirty="0"/>
              <a:t>If you have any questions/ feedback, please contact:</a:t>
            </a:r>
          </a:p>
          <a:p>
            <a:pPr lvl="1"/>
            <a:r>
              <a:rPr lang="en-US" dirty="0"/>
              <a:t>Prof. Jason Ernst: </a:t>
            </a:r>
            <a:r>
              <a:rPr lang="en-US" dirty="0">
                <a:hlinkClick r:id="rId2"/>
              </a:rPr>
              <a:t>jason.ernst@ucla.edu</a:t>
            </a:r>
            <a:endParaRPr lang="en-US" dirty="0"/>
          </a:p>
          <a:p>
            <a:pPr lvl="1"/>
            <a:r>
              <a:rPr lang="en-US" dirty="0"/>
              <a:t>Graduate student Ha Vu: </a:t>
            </a:r>
            <a:r>
              <a:rPr lang="en-US" dirty="0">
                <a:hlinkClick r:id="rId3"/>
              </a:rPr>
              <a:t>havu73@ucla.edu</a:t>
            </a:r>
            <a:r>
              <a:rPr lang="en-US" dirty="0"/>
              <a:t> </a:t>
            </a:r>
          </a:p>
        </p:txBody>
      </p:sp>
    </p:spTree>
    <p:extLst>
      <p:ext uri="{BB962C8B-B14F-4D97-AF65-F5344CB8AC3E}">
        <p14:creationId xmlns:p14="http://schemas.microsoft.com/office/powerpoint/2010/main" val="180047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A941-5B76-AE4F-9E34-41DB9B6EE737}"/>
              </a:ext>
            </a:extLst>
          </p:cNvPr>
          <p:cNvSpPr>
            <a:spLocks noGrp="1"/>
          </p:cNvSpPr>
          <p:nvPr>
            <p:ph type="title"/>
          </p:nvPr>
        </p:nvSpPr>
        <p:spPr/>
        <p:txBody>
          <a:bodyPr/>
          <a:lstStyle/>
          <a:p>
            <a:r>
              <a:rPr lang="en-US" dirty="0"/>
              <a:t>Install all dependencies</a:t>
            </a:r>
          </a:p>
        </p:txBody>
      </p:sp>
      <p:sp>
        <p:nvSpPr>
          <p:cNvPr id="3" name="Content Placeholder 2">
            <a:extLst>
              <a:ext uri="{FF2B5EF4-FFF2-40B4-BE49-F238E27FC236}">
                <a16:creationId xmlns:a16="http://schemas.microsoft.com/office/drawing/2014/main" id="{1B50701B-2065-EA4A-9D7A-3D74AAD4AAFD}"/>
              </a:ext>
            </a:extLst>
          </p:cNvPr>
          <p:cNvSpPr>
            <a:spLocks noGrp="1"/>
          </p:cNvSpPr>
          <p:nvPr>
            <p:ph idx="1"/>
          </p:nvPr>
        </p:nvSpPr>
        <p:spPr/>
        <p:txBody>
          <a:bodyPr/>
          <a:lstStyle/>
          <a:p>
            <a:r>
              <a:rPr lang="en-US" dirty="0"/>
              <a:t>We recommend using </a:t>
            </a:r>
            <a:r>
              <a:rPr lang="en-US" dirty="0" err="1">
                <a:latin typeface="Courier" pitchFamily="2" charset="0"/>
              </a:rPr>
              <a:t>conda</a:t>
            </a:r>
            <a:r>
              <a:rPr lang="en-US" dirty="0"/>
              <a:t> to install </a:t>
            </a:r>
            <a:r>
              <a:rPr lang="en-US" dirty="0" err="1">
                <a:latin typeface="Courier" pitchFamily="2" charset="0"/>
              </a:rPr>
              <a:t>snakemake</a:t>
            </a:r>
            <a:r>
              <a:rPr lang="en-US" dirty="0"/>
              <a:t> first.  This command worked for us to install </a:t>
            </a:r>
            <a:r>
              <a:rPr lang="en-US" dirty="0">
                <a:hlinkClick r:id="rId2"/>
              </a:rPr>
              <a:t>snakemake</a:t>
            </a:r>
            <a:r>
              <a:rPr lang="en-US" dirty="0"/>
              <a:t> into an environment named </a:t>
            </a:r>
            <a:r>
              <a:rPr lang="en-US" b="1" dirty="0" err="1">
                <a:latin typeface="Courier" pitchFamily="2" charset="0"/>
              </a:rPr>
              <a:t>csrep</a:t>
            </a:r>
            <a:r>
              <a:rPr lang="en-US" dirty="0"/>
              <a:t>: </a:t>
            </a:r>
          </a:p>
          <a:p>
            <a:pPr marL="0" indent="0">
              <a:buNone/>
            </a:pPr>
            <a:r>
              <a:rPr lang="en-US" b="1" dirty="0" err="1">
                <a:latin typeface="Courier" pitchFamily="2" charset="0"/>
              </a:rPr>
              <a:t>conda</a:t>
            </a:r>
            <a:r>
              <a:rPr lang="en-US" b="1" dirty="0">
                <a:latin typeface="Courier" pitchFamily="2" charset="0"/>
              </a:rPr>
              <a:t> create -c </a:t>
            </a:r>
            <a:r>
              <a:rPr lang="en-US" b="1" dirty="0" err="1">
                <a:latin typeface="Courier" pitchFamily="2" charset="0"/>
              </a:rPr>
              <a:t>conda</a:t>
            </a:r>
            <a:r>
              <a:rPr lang="en-US" b="1" dirty="0">
                <a:latin typeface="Courier" pitchFamily="2" charset="0"/>
              </a:rPr>
              <a:t>-forge -c </a:t>
            </a:r>
            <a:r>
              <a:rPr lang="en-US" b="1" dirty="0" err="1">
                <a:latin typeface="Courier" pitchFamily="2" charset="0"/>
              </a:rPr>
              <a:t>bioconda</a:t>
            </a:r>
            <a:r>
              <a:rPr lang="en-US" b="1" dirty="0">
                <a:latin typeface="Courier" pitchFamily="2" charset="0"/>
              </a:rPr>
              <a:t> -n </a:t>
            </a:r>
            <a:r>
              <a:rPr lang="en-US" b="1" dirty="0" err="1">
                <a:latin typeface="Courier" pitchFamily="2" charset="0"/>
              </a:rPr>
              <a:t>csrep</a:t>
            </a:r>
            <a:r>
              <a:rPr lang="en-US" b="1" dirty="0">
                <a:latin typeface="Courier" pitchFamily="2" charset="0"/>
              </a:rPr>
              <a:t> </a:t>
            </a:r>
            <a:r>
              <a:rPr lang="en-US" b="1" dirty="0" err="1">
                <a:latin typeface="Courier" pitchFamily="2" charset="0"/>
              </a:rPr>
              <a:t>snakemake</a:t>
            </a:r>
            <a:endParaRPr lang="en-US" b="1" dirty="0">
              <a:latin typeface="Courier" pitchFamily="2" charset="0"/>
            </a:endParaRPr>
          </a:p>
          <a:p>
            <a:r>
              <a:rPr lang="en-US" dirty="0">
                <a:latin typeface="Calibri" panose="020F0502020204030204" pitchFamily="34" charset="0"/>
                <a:cs typeface="Calibri" panose="020F0502020204030204" pitchFamily="34" charset="0"/>
              </a:rPr>
              <a:t>Then, activate the </a:t>
            </a:r>
            <a:r>
              <a:rPr lang="en-US" dirty="0" err="1">
                <a:latin typeface="Calibri" panose="020F0502020204030204" pitchFamily="34" charset="0"/>
                <a:cs typeface="Calibri" panose="020F0502020204030204" pitchFamily="34" charset="0"/>
              </a:rPr>
              <a:t>csrep</a:t>
            </a:r>
            <a:r>
              <a:rPr lang="en-US" dirty="0">
                <a:latin typeface="Calibri" panose="020F0502020204030204" pitchFamily="34" charset="0"/>
                <a:cs typeface="Calibri" panose="020F0502020204030204" pitchFamily="34" charset="0"/>
              </a:rPr>
              <a:t> environment: </a:t>
            </a:r>
            <a:r>
              <a:rPr lang="en-US" b="1" dirty="0" err="1">
                <a:latin typeface="Courier" pitchFamily="2" charset="0"/>
              </a:rPr>
              <a:t>conda</a:t>
            </a:r>
            <a:r>
              <a:rPr lang="en-US" b="1" dirty="0">
                <a:latin typeface="Courier" pitchFamily="2" charset="0"/>
              </a:rPr>
              <a:t> activate </a:t>
            </a:r>
            <a:r>
              <a:rPr lang="en-US" b="1" dirty="0" err="1">
                <a:latin typeface="Courier" pitchFamily="2" charset="0"/>
              </a:rPr>
              <a:t>csrep</a:t>
            </a:r>
            <a:endParaRPr lang="en-US" b="1" dirty="0">
              <a:latin typeface="Courier" pitchFamily="2" charset="0"/>
            </a:endParaRPr>
          </a:p>
          <a:p>
            <a:r>
              <a:rPr lang="en-US" dirty="0"/>
              <a:t>Then, you can install other dependencies using </a:t>
            </a:r>
            <a:r>
              <a:rPr lang="en-US" b="1" dirty="0" err="1">
                <a:latin typeface="Courier" pitchFamily="2" charset="0"/>
              </a:rPr>
              <a:t>conda</a:t>
            </a:r>
            <a:r>
              <a:rPr lang="en-US" dirty="0"/>
              <a:t> and the file </a:t>
            </a:r>
            <a:r>
              <a:rPr lang="en-US" dirty="0">
                <a:latin typeface="Courier" pitchFamily="2" charset="0"/>
              </a:rPr>
              <a:t>./</a:t>
            </a:r>
            <a:r>
              <a:rPr lang="en-US" dirty="0" err="1">
                <a:latin typeface="Courier" pitchFamily="2" charset="0"/>
              </a:rPr>
              <a:t>env</a:t>
            </a:r>
            <a:r>
              <a:rPr lang="en-US" dirty="0">
                <a:latin typeface="Courier" pitchFamily="2" charset="0"/>
              </a:rPr>
              <a:t>/</a:t>
            </a:r>
            <a:r>
              <a:rPr lang="en-US" dirty="0" err="1">
                <a:latin typeface="Courier" pitchFamily="2" charset="0"/>
              </a:rPr>
              <a:t>csrep_env.yml</a:t>
            </a:r>
            <a:endParaRPr lang="en-US" dirty="0">
              <a:latin typeface="Courier" pitchFamily="2" charset="0"/>
            </a:endParaRPr>
          </a:p>
        </p:txBody>
      </p:sp>
    </p:spTree>
    <p:extLst>
      <p:ext uri="{BB962C8B-B14F-4D97-AF65-F5344CB8AC3E}">
        <p14:creationId xmlns:p14="http://schemas.microsoft.com/office/powerpoint/2010/main" val="377344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7043-FEDB-6144-8ED0-65A827DD4980}"/>
              </a:ext>
            </a:extLst>
          </p:cNvPr>
          <p:cNvSpPr>
            <a:spLocks noGrp="1"/>
          </p:cNvSpPr>
          <p:nvPr>
            <p:ph type="title"/>
          </p:nvPr>
        </p:nvSpPr>
        <p:spPr>
          <a:xfrm>
            <a:off x="7717536" y="98370"/>
            <a:ext cx="3636264" cy="5802558"/>
          </a:xfrm>
        </p:spPr>
        <p:txBody>
          <a:bodyPr>
            <a:normAutofit/>
          </a:bodyPr>
          <a:lstStyle/>
          <a:p>
            <a:r>
              <a:rPr lang="en-US" b="1" dirty="0"/>
              <a:t>Provided test data for the tutorial: inside folder </a:t>
            </a:r>
            <a:r>
              <a:rPr lang="en-US" b="1" dirty="0" err="1">
                <a:latin typeface="Courier New" panose="02070309020205020404" pitchFamily="49" charset="0"/>
                <a:cs typeface="Courier New" panose="02070309020205020404" pitchFamily="49" charset="0"/>
              </a:rPr>
              <a:t>testdata</a:t>
            </a:r>
            <a:endParaRPr lang="en-US" b="1"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5FB01695-3CA7-464F-BD67-DFE82D8AA2F5}"/>
              </a:ext>
            </a:extLst>
          </p:cNvPr>
          <p:cNvPicPr>
            <a:picLocks noChangeAspect="1"/>
          </p:cNvPicPr>
          <p:nvPr/>
        </p:nvPicPr>
        <p:blipFill rotWithShape="1">
          <a:blip r:embed="rId2"/>
          <a:srcRect b="22635"/>
          <a:stretch/>
        </p:blipFill>
        <p:spPr>
          <a:xfrm>
            <a:off x="1" y="1"/>
            <a:ext cx="6827520" cy="786582"/>
          </a:xfrm>
          <a:prstGeom prst="rect">
            <a:avLst/>
          </a:prstGeom>
        </p:spPr>
      </p:pic>
      <p:pic>
        <p:nvPicPr>
          <p:cNvPr id="5" name="Picture 4">
            <a:extLst>
              <a:ext uri="{FF2B5EF4-FFF2-40B4-BE49-F238E27FC236}">
                <a16:creationId xmlns:a16="http://schemas.microsoft.com/office/drawing/2014/main" id="{FF141798-406D-DA47-974A-482470736821}"/>
              </a:ext>
            </a:extLst>
          </p:cNvPr>
          <p:cNvPicPr>
            <a:picLocks noChangeAspect="1"/>
          </p:cNvPicPr>
          <p:nvPr/>
        </p:nvPicPr>
        <p:blipFill>
          <a:blip r:embed="rId3"/>
          <a:stretch>
            <a:fillRect/>
          </a:stretch>
        </p:blipFill>
        <p:spPr>
          <a:xfrm>
            <a:off x="1" y="816681"/>
            <a:ext cx="7339583" cy="5980153"/>
          </a:xfrm>
          <a:prstGeom prst="rect">
            <a:avLst/>
          </a:prstGeom>
        </p:spPr>
      </p:pic>
    </p:spTree>
    <p:extLst>
      <p:ext uri="{BB962C8B-B14F-4D97-AF65-F5344CB8AC3E}">
        <p14:creationId xmlns:p14="http://schemas.microsoft.com/office/powerpoint/2010/main" val="372776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A5274-1648-1449-A074-216AB8BFF689}"/>
              </a:ext>
            </a:extLst>
          </p:cNvPr>
          <p:cNvSpPr>
            <a:spLocks noGrp="1"/>
          </p:cNvSpPr>
          <p:nvPr>
            <p:ph type="title"/>
          </p:nvPr>
        </p:nvSpPr>
        <p:spPr/>
        <p:txBody>
          <a:bodyPr/>
          <a:lstStyle/>
          <a:p>
            <a:r>
              <a:rPr lang="en-US" dirty="0"/>
              <a:t>Following the </a:t>
            </a:r>
            <a:r>
              <a:rPr lang="en-US" dirty="0">
                <a:hlinkClick r:id="rId2"/>
              </a:rPr>
              <a:t>tutorial</a:t>
            </a:r>
            <a:r>
              <a:rPr lang="en-US" dirty="0"/>
              <a:t>, step 0.0</a:t>
            </a:r>
          </a:p>
        </p:txBody>
      </p:sp>
      <p:pic>
        <p:nvPicPr>
          <p:cNvPr id="4" name="Content Placeholder 3">
            <a:extLst>
              <a:ext uri="{FF2B5EF4-FFF2-40B4-BE49-F238E27FC236}">
                <a16:creationId xmlns:a16="http://schemas.microsoft.com/office/drawing/2014/main" id="{22024D9B-09C5-4149-BE54-B8CDC567B50B}"/>
              </a:ext>
            </a:extLst>
          </p:cNvPr>
          <p:cNvPicPr>
            <a:picLocks noGrp="1" noChangeAspect="1"/>
          </p:cNvPicPr>
          <p:nvPr>
            <p:ph idx="1"/>
          </p:nvPr>
        </p:nvPicPr>
        <p:blipFill>
          <a:blip r:embed="rId3"/>
          <a:stretch>
            <a:fillRect/>
          </a:stretch>
        </p:blipFill>
        <p:spPr>
          <a:xfrm>
            <a:off x="838200" y="1316310"/>
            <a:ext cx="10515600" cy="2499446"/>
          </a:xfrm>
          <a:prstGeom prst="rect">
            <a:avLst/>
          </a:prstGeom>
        </p:spPr>
      </p:pic>
      <p:pic>
        <p:nvPicPr>
          <p:cNvPr id="6" name="Picture 5">
            <a:extLst>
              <a:ext uri="{FF2B5EF4-FFF2-40B4-BE49-F238E27FC236}">
                <a16:creationId xmlns:a16="http://schemas.microsoft.com/office/drawing/2014/main" id="{8901F742-4BC3-E14C-BA7F-235486838F76}"/>
              </a:ext>
            </a:extLst>
          </p:cNvPr>
          <p:cNvPicPr>
            <a:picLocks noChangeAspect="1"/>
          </p:cNvPicPr>
          <p:nvPr/>
        </p:nvPicPr>
        <p:blipFill>
          <a:blip r:embed="rId4"/>
          <a:stretch>
            <a:fillRect/>
          </a:stretch>
        </p:blipFill>
        <p:spPr>
          <a:xfrm>
            <a:off x="838200" y="3681340"/>
            <a:ext cx="3687501" cy="3176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F6989F6-036E-574A-B104-4E060B132039}"/>
              </a:ext>
            </a:extLst>
          </p:cNvPr>
          <p:cNvSpPr txBox="1"/>
          <p:nvPr/>
        </p:nvSpPr>
        <p:spPr>
          <a:xfrm>
            <a:off x="5197033" y="3727048"/>
            <a:ext cx="6493397" cy="646331"/>
          </a:xfrm>
          <a:prstGeom prst="rect">
            <a:avLst/>
          </a:prstGeom>
          <a:noFill/>
        </p:spPr>
        <p:txBody>
          <a:bodyPr wrap="square" rtlCol="0">
            <a:spAutoFit/>
          </a:bodyPr>
          <a:lstStyle/>
          <a:p>
            <a:r>
              <a:rPr lang="en-US" dirty="0"/>
              <a:t>Chromatin state maps for input samples have already been provided for you in folder ./</a:t>
            </a:r>
            <a:r>
              <a:rPr lang="en-US" dirty="0" err="1"/>
              <a:t>testdata</a:t>
            </a:r>
            <a:r>
              <a:rPr lang="en-US" dirty="0"/>
              <a:t>/</a:t>
            </a:r>
            <a:r>
              <a:rPr lang="en-US" dirty="0" err="1"/>
              <a:t>raw_data</a:t>
            </a:r>
            <a:r>
              <a:rPr lang="en-US" dirty="0"/>
              <a:t>. </a:t>
            </a:r>
          </a:p>
        </p:txBody>
      </p:sp>
    </p:spTree>
    <p:extLst>
      <p:ext uri="{BB962C8B-B14F-4D97-AF65-F5344CB8AC3E}">
        <p14:creationId xmlns:p14="http://schemas.microsoft.com/office/powerpoint/2010/main" val="424177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0.1</a:t>
            </a:r>
          </a:p>
        </p:txBody>
      </p:sp>
      <p:sp>
        <p:nvSpPr>
          <p:cNvPr id="5" name="Content Placeholder 4">
            <a:extLst>
              <a:ext uri="{FF2B5EF4-FFF2-40B4-BE49-F238E27FC236}">
                <a16:creationId xmlns:a16="http://schemas.microsoft.com/office/drawing/2014/main" id="{8370A91B-8C61-7149-B46E-1A19E07A29C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8953F82-BA69-744E-B0BB-53390BCDFC7D}"/>
              </a:ext>
            </a:extLst>
          </p:cNvPr>
          <p:cNvPicPr>
            <a:picLocks noChangeAspect="1"/>
          </p:cNvPicPr>
          <p:nvPr/>
        </p:nvPicPr>
        <p:blipFill>
          <a:blip r:embed="rId3"/>
          <a:stretch>
            <a:fillRect/>
          </a:stretch>
        </p:blipFill>
        <p:spPr>
          <a:xfrm>
            <a:off x="1351821" y="1418382"/>
            <a:ext cx="7525961" cy="5439618"/>
          </a:xfrm>
          <a:prstGeom prst="rect">
            <a:avLst/>
          </a:prstGeom>
        </p:spPr>
      </p:pic>
    </p:spTree>
    <p:extLst>
      <p:ext uri="{BB962C8B-B14F-4D97-AF65-F5344CB8AC3E}">
        <p14:creationId xmlns:p14="http://schemas.microsoft.com/office/powerpoint/2010/main" val="83185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7AF7-5C0A-524B-B1AE-05C484940E86}"/>
              </a:ext>
            </a:extLst>
          </p:cNvPr>
          <p:cNvSpPr>
            <a:spLocks noGrp="1"/>
          </p:cNvSpPr>
          <p:nvPr>
            <p:ph type="title"/>
          </p:nvPr>
        </p:nvSpPr>
        <p:spPr/>
        <p:txBody>
          <a:bodyPr/>
          <a:lstStyle/>
          <a:p>
            <a:r>
              <a:rPr lang="en-US" dirty="0"/>
              <a:t>Get the chromosome length from segmentation data</a:t>
            </a:r>
          </a:p>
        </p:txBody>
      </p:sp>
      <p:pic>
        <p:nvPicPr>
          <p:cNvPr id="4" name="Content Placeholder 3">
            <a:extLst>
              <a:ext uri="{FF2B5EF4-FFF2-40B4-BE49-F238E27FC236}">
                <a16:creationId xmlns:a16="http://schemas.microsoft.com/office/drawing/2014/main" id="{6156D912-9D3E-BE4A-AEE4-3C6BD282FC1A}"/>
              </a:ext>
            </a:extLst>
          </p:cNvPr>
          <p:cNvPicPr>
            <a:picLocks noGrp="1" noChangeAspect="1"/>
          </p:cNvPicPr>
          <p:nvPr>
            <p:ph idx="1"/>
          </p:nvPr>
        </p:nvPicPr>
        <p:blipFill>
          <a:blip r:embed="rId2"/>
          <a:stretch>
            <a:fillRect/>
          </a:stretch>
        </p:blipFill>
        <p:spPr>
          <a:xfrm>
            <a:off x="48768" y="2337019"/>
            <a:ext cx="3102852"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8E84DD3B-7CDC-F642-9855-143B90FC4B43}"/>
              </a:ext>
            </a:extLst>
          </p:cNvPr>
          <p:cNvSpPr txBox="1"/>
          <p:nvPr/>
        </p:nvSpPr>
        <p:spPr>
          <a:xfrm>
            <a:off x="0" y="1690688"/>
            <a:ext cx="2950464" cy="646331"/>
          </a:xfrm>
          <a:prstGeom prst="rect">
            <a:avLst/>
          </a:prstGeom>
          <a:noFill/>
        </p:spPr>
        <p:txBody>
          <a:bodyPr wrap="square" rtlCol="0">
            <a:spAutoFit/>
          </a:bodyPr>
          <a:lstStyle/>
          <a:p>
            <a:r>
              <a:rPr lang="en-US" dirty="0"/>
              <a:t>Provided file that specifies chromosome length</a:t>
            </a:r>
          </a:p>
        </p:txBody>
      </p:sp>
      <p:pic>
        <p:nvPicPr>
          <p:cNvPr id="7" name="Picture 6">
            <a:extLst>
              <a:ext uri="{FF2B5EF4-FFF2-40B4-BE49-F238E27FC236}">
                <a16:creationId xmlns:a16="http://schemas.microsoft.com/office/drawing/2014/main" id="{C6809D32-EA2D-E646-8D64-89EB19A20DE3}"/>
              </a:ext>
            </a:extLst>
          </p:cNvPr>
          <p:cNvPicPr>
            <a:picLocks noChangeAspect="1"/>
          </p:cNvPicPr>
          <p:nvPr/>
        </p:nvPicPr>
        <p:blipFill>
          <a:blip r:embed="rId3"/>
          <a:stretch>
            <a:fillRect/>
          </a:stretch>
        </p:blipFill>
        <p:spPr>
          <a:xfrm>
            <a:off x="3343656" y="2337019"/>
            <a:ext cx="8144256" cy="2399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FED2DAB-2FDD-C14C-BD49-F3F8D33745E7}"/>
              </a:ext>
            </a:extLst>
          </p:cNvPr>
          <p:cNvSpPr txBox="1"/>
          <p:nvPr/>
        </p:nvSpPr>
        <p:spPr>
          <a:xfrm>
            <a:off x="3189732" y="1690688"/>
            <a:ext cx="9002268" cy="646331"/>
          </a:xfrm>
          <a:prstGeom prst="rect">
            <a:avLst/>
          </a:prstGeom>
          <a:noFill/>
        </p:spPr>
        <p:txBody>
          <a:bodyPr wrap="square" rtlCol="0">
            <a:spAutoFit/>
          </a:bodyPr>
          <a:lstStyle/>
          <a:p>
            <a:r>
              <a:rPr lang="en-US" dirty="0"/>
              <a:t>You can also use our code provided in </a:t>
            </a:r>
            <a:r>
              <a:rPr lang="en-US" dirty="0" err="1"/>
              <a:t>utils</a:t>
            </a:r>
            <a:r>
              <a:rPr lang="en-US" dirty="0"/>
              <a:t> to get chromosome length from raw segmentation data. Example command:</a:t>
            </a:r>
          </a:p>
        </p:txBody>
      </p:sp>
      <p:pic>
        <p:nvPicPr>
          <p:cNvPr id="9" name="Picture 8">
            <a:extLst>
              <a:ext uri="{FF2B5EF4-FFF2-40B4-BE49-F238E27FC236}">
                <a16:creationId xmlns:a16="http://schemas.microsoft.com/office/drawing/2014/main" id="{555349CB-AAE1-B548-88AA-D59A864B4E2D}"/>
              </a:ext>
            </a:extLst>
          </p:cNvPr>
          <p:cNvPicPr>
            <a:picLocks noChangeAspect="1"/>
          </p:cNvPicPr>
          <p:nvPr/>
        </p:nvPicPr>
        <p:blipFill>
          <a:blip r:embed="rId4"/>
          <a:stretch>
            <a:fillRect/>
          </a:stretch>
        </p:blipFill>
        <p:spPr>
          <a:xfrm>
            <a:off x="9398125" y="4060116"/>
            <a:ext cx="1955675" cy="2644924"/>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449A3618-1926-3B4E-ACA6-0A0196B3697D}"/>
              </a:ext>
            </a:extLst>
          </p:cNvPr>
          <p:cNvSpPr txBox="1"/>
          <p:nvPr/>
        </p:nvSpPr>
        <p:spPr>
          <a:xfrm>
            <a:off x="3499104" y="5242560"/>
            <a:ext cx="4913376" cy="1200329"/>
          </a:xfrm>
          <a:prstGeom prst="rect">
            <a:avLst/>
          </a:prstGeom>
          <a:noFill/>
        </p:spPr>
        <p:txBody>
          <a:bodyPr wrap="square" rtlCol="0">
            <a:spAutoFit/>
          </a:bodyPr>
          <a:lstStyle/>
          <a:p>
            <a:r>
              <a:rPr lang="en-US" dirty="0"/>
              <a:t>Resulting output file only shows the length for chromosome 22, because our input segmentation file only contains data for chr22. CSREP will still run smoothly with this file</a:t>
            </a:r>
          </a:p>
        </p:txBody>
      </p:sp>
      <p:sp>
        <p:nvSpPr>
          <p:cNvPr id="11" name="Right Arrow 10">
            <a:extLst>
              <a:ext uri="{FF2B5EF4-FFF2-40B4-BE49-F238E27FC236}">
                <a16:creationId xmlns:a16="http://schemas.microsoft.com/office/drawing/2014/main" id="{1CFB0D3C-5A39-5640-90C0-0AF84345A7D9}"/>
              </a:ext>
            </a:extLst>
          </p:cNvPr>
          <p:cNvSpPr/>
          <p:nvPr/>
        </p:nvSpPr>
        <p:spPr>
          <a:xfrm>
            <a:off x="8290560" y="5608320"/>
            <a:ext cx="973453"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03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09A2-158A-7C43-B201-2EE64677A085}"/>
              </a:ext>
            </a:extLst>
          </p:cNvPr>
          <p:cNvSpPr>
            <a:spLocks noGrp="1"/>
          </p:cNvSpPr>
          <p:nvPr>
            <p:ph type="title"/>
          </p:nvPr>
        </p:nvSpPr>
        <p:spPr/>
        <p:txBody>
          <a:bodyPr/>
          <a:lstStyle/>
          <a:p>
            <a:r>
              <a:rPr lang="en-US" dirty="0"/>
              <a:t>Following the </a:t>
            </a:r>
            <a:r>
              <a:rPr lang="en-US" dirty="0">
                <a:hlinkClick r:id="rId2"/>
              </a:rPr>
              <a:t>tutorial</a:t>
            </a:r>
            <a:r>
              <a:rPr lang="en-US" dirty="0"/>
              <a:t>, step 0.2</a:t>
            </a:r>
          </a:p>
        </p:txBody>
      </p:sp>
      <p:pic>
        <p:nvPicPr>
          <p:cNvPr id="6" name="Picture 5">
            <a:extLst>
              <a:ext uri="{FF2B5EF4-FFF2-40B4-BE49-F238E27FC236}">
                <a16:creationId xmlns:a16="http://schemas.microsoft.com/office/drawing/2014/main" id="{2873F9BE-492B-594B-89D4-537A33217CFB}"/>
              </a:ext>
            </a:extLst>
          </p:cNvPr>
          <p:cNvPicPr>
            <a:picLocks noChangeAspect="1"/>
          </p:cNvPicPr>
          <p:nvPr/>
        </p:nvPicPr>
        <p:blipFill>
          <a:blip r:embed="rId3"/>
          <a:stretch>
            <a:fillRect/>
          </a:stretch>
        </p:blipFill>
        <p:spPr>
          <a:xfrm>
            <a:off x="0" y="1309255"/>
            <a:ext cx="12192000" cy="3215361"/>
          </a:xfrm>
          <a:prstGeom prst="rect">
            <a:avLst/>
          </a:prstGeom>
        </p:spPr>
      </p:pic>
      <p:pic>
        <p:nvPicPr>
          <p:cNvPr id="7" name="Picture 6">
            <a:extLst>
              <a:ext uri="{FF2B5EF4-FFF2-40B4-BE49-F238E27FC236}">
                <a16:creationId xmlns:a16="http://schemas.microsoft.com/office/drawing/2014/main" id="{5BDBEC8D-7F49-1A46-8E4C-4AC0257D3402}"/>
              </a:ext>
            </a:extLst>
          </p:cNvPr>
          <p:cNvPicPr>
            <a:picLocks noChangeAspect="1"/>
          </p:cNvPicPr>
          <p:nvPr/>
        </p:nvPicPr>
        <p:blipFill rotWithShape="1">
          <a:blip r:embed="rId4"/>
          <a:srcRect r="23094"/>
          <a:stretch/>
        </p:blipFill>
        <p:spPr>
          <a:xfrm>
            <a:off x="36576" y="4326890"/>
            <a:ext cx="4181856" cy="1885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C89A050-051D-6C4F-AE23-85120F4AA46F}"/>
              </a:ext>
            </a:extLst>
          </p:cNvPr>
          <p:cNvSpPr txBox="1"/>
          <p:nvPr/>
        </p:nvSpPr>
        <p:spPr>
          <a:xfrm>
            <a:off x="4645152" y="4201450"/>
            <a:ext cx="7193280" cy="2308324"/>
          </a:xfrm>
          <a:prstGeom prst="rect">
            <a:avLst/>
          </a:prstGeom>
          <a:noFill/>
        </p:spPr>
        <p:txBody>
          <a:bodyPr wrap="square" rtlCol="0">
            <a:spAutoFit/>
          </a:bodyPr>
          <a:lstStyle/>
          <a:p>
            <a:r>
              <a:rPr lang="en-US" dirty="0"/>
              <a:t>We already provided the </a:t>
            </a:r>
            <a:r>
              <a:rPr lang="en-US" dirty="0" err="1"/>
              <a:t>sample.list</a:t>
            </a:r>
            <a:r>
              <a:rPr lang="en-US" dirty="0"/>
              <a:t> files inside the output folder for ESC and Brain for our tutorial. Therefore, you won’t have to do any thing for this step in order to follow the tutorial. </a:t>
            </a:r>
          </a:p>
          <a:p>
            <a:endParaRPr lang="en-US" dirty="0"/>
          </a:p>
          <a:p>
            <a:r>
              <a:rPr lang="en-US" dirty="0"/>
              <a:t>But, if you want to apply CSREP for new data, you will need to create folders: </a:t>
            </a:r>
            <a:r>
              <a:rPr lang="en-US" dirty="0">
                <a:latin typeface="Courier" pitchFamily="2" charset="0"/>
              </a:rPr>
              <a:t>&lt;</a:t>
            </a:r>
            <a:r>
              <a:rPr lang="en-US" dirty="0" err="1">
                <a:latin typeface="Courier" pitchFamily="2" charset="0"/>
              </a:rPr>
              <a:t>all_cg_out_dir</a:t>
            </a:r>
            <a:r>
              <a:rPr lang="en-US" dirty="0">
                <a:latin typeface="Courier" pitchFamily="2" charset="0"/>
              </a:rPr>
              <a:t>&gt;/&lt;group&gt; </a:t>
            </a:r>
            <a:r>
              <a:rPr lang="en-US" dirty="0"/>
              <a:t>for each group of samples you are interested in. Then, you will need to place the files </a:t>
            </a:r>
            <a:r>
              <a:rPr lang="en-US" dirty="0" err="1">
                <a:latin typeface="Courier" pitchFamily="2" charset="0"/>
              </a:rPr>
              <a:t>sample.list</a:t>
            </a:r>
            <a:r>
              <a:rPr lang="en-US" dirty="0">
                <a:latin typeface="Courier" pitchFamily="2" charset="0"/>
              </a:rPr>
              <a:t> </a:t>
            </a:r>
            <a:r>
              <a:rPr lang="en-US" dirty="0"/>
              <a:t>to the corresponding group’s output folder. </a:t>
            </a:r>
          </a:p>
        </p:txBody>
      </p:sp>
      <p:sp>
        <p:nvSpPr>
          <p:cNvPr id="9" name="Left Arrow 8">
            <a:extLst>
              <a:ext uri="{FF2B5EF4-FFF2-40B4-BE49-F238E27FC236}">
                <a16:creationId xmlns:a16="http://schemas.microsoft.com/office/drawing/2014/main" id="{98F239A6-3B48-EC45-8C58-4D67FF5CB102}"/>
              </a:ext>
            </a:extLst>
          </p:cNvPr>
          <p:cNvSpPr/>
          <p:nvPr/>
        </p:nvSpPr>
        <p:spPr>
          <a:xfrm>
            <a:off x="4059936" y="5002677"/>
            <a:ext cx="560832"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41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ABBE-9D2B-BD4D-8718-F8C66CFBB752}"/>
              </a:ext>
            </a:extLst>
          </p:cNvPr>
          <p:cNvSpPr>
            <a:spLocks noGrp="1"/>
          </p:cNvSpPr>
          <p:nvPr>
            <p:ph type="title"/>
          </p:nvPr>
        </p:nvSpPr>
        <p:spPr>
          <a:xfrm>
            <a:off x="0" y="1"/>
            <a:ext cx="10009632" cy="865632"/>
          </a:xfrm>
        </p:spPr>
        <p:txBody>
          <a:bodyPr/>
          <a:lstStyle/>
          <a:p>
            <a:r>
              <a:rPr lang="en-US" dirty="0"/>
              <a:t>Following the </a:t>
            </a:r>
            <a:r>
              <a:rPr lang="en-US" dirty="0">
                <a:hlinkClick r:id="rId2"/>
              </a:rPr>
              <a:t>tutorial</a:t>
            </a:r>
            <a:r>
              <a:rPr lang="en-US" dirty="0"/>
              <a:t>, step 1</a:t>
            </a:r>
          </a:p>
        </p:txBody>
      </p:sp>
      <p:pic>
        <p:nvPicPr>
          <p:cNvPr id="4" name="Content Placeholder 3">
            <a:extLst>
              <a:ext uri="{FF2B5EF4-FFF2-40B4-BE49-F238E27FC236}">
                <a16:creationId xmlns:a16="http://schemas.microsoft.com/office/drawing/2014/main" id="{F8D2DB35-61D1-A149-8007-A061F133D9CF}"/>
              </a:ext>
            </a:extLst>
          </p:cNvPr>
          <p:cNvPicPr>
            <a:picLocks noGrp="1" noChangeAspect="1"/>
          </p:cNvPicPr>
          <p:nvPr>
            <p:ph idx="1"/>
          </p:nvPr>
        </p:nvPicPr>
        <p:blipFill>
          <a:blip r:embed="rId3"/>
          <a:stretch>
            <a:fillRect/>
          </a:stretch>
        </p:blipFill>
        <p:spPr>
          <a:xfrm>
            <a:off x="163742" y="1194952"/>
            <a:ext cx="6249250" cy="1012769"/>
          </a:xfrm>
          <a:prstGeom prst="rect">
            <a:avLst/>
          </a:prstGeom>
        </p:spPr>
      </p:pic>
      <p:sp>
        <p:nvSpPr>
          <p:cNvPr id="6" name="TextBox 5">
            <a:extLst>
              <a:ext uri="{FF2B5EF4-FFF2-40B4-BE49-F238E27FC236}">
                <a16:creationId xmlns:a16="http://schemas.microsoft.com/office/drawing/2014/main" id="{9DB6C1BD-0AF4-4B4F-AEC5-EFBBDA4CA7AC}"/>
              </a:ext>
            </a:extLst>
          </p:cNvPr>
          <p:cNvSpPr txBox="1"/>
          <p:nvPr/>
        </p:nvSpPr>
        <p:spPr>
          <a:xfrm>
            <a:off x="163742" y="2450592"/>
            <a:ext cx="5810338" cy="3139321"/>
          </a:xfrm>
          <a:prstGeom prst="rect">
            <a:avLst/>
          </a:prstGeom>
          <a:noFill/>
        </p:spPr>
        <p:txBody>
          <a:bodyPr wrap="square" rtlCol="0">
            <a:spAutoFit/>
          </a:bodyPr>
          <a:lstStyle/>
          <a:p>
            <a:r>
              <a:rPr lang="en-US" dirty="0"/>
              <a:t>Right now, all the parameters have been set as how they should be to follow the tutorial. </a:t>
            </a:r>
            <a:r>
              <a:rPr lang="en-US" i="1" dirty="0"/>
              <a:t>Therefore, you don’t have to do anything for this step to replicate the tutorial. </a:t>
            </a:r>
            <a:r>
              <a:rPr lang="en-US" b="1" dirty="0"/>
              <a:t>Note: </a:t>
            </a:r>
            <a:r>
              <a:rPr lang="en-US" dirty="0"/>
              <a:t>the parameters are set such that we will produce results based on both CSREP and </a:t>
            </a:r>
            <a:r>
              <a:rPr lang="en-US" dirty="0" err="1"/>
              <a:t>base_count</a:t>
            </a:r>
            <a:r>
              <a:rPr lang="en-US" dirty="0"/>
              <a:t> methods. </a:t>
            </a:r>
          </a:p>
          <a:p>
            <a:endParaRPr lang="en-US" dirty="0"/>
          </a:p>
          <a:p>
            <a:r>
              <a:rPr lang="en-US" dirty="0"/>
              <a:t>If you want to apply CSREP for your own data in the future, make sure you understand what each parameter means and how to modify it for your own purposes. Please refer to the </a:t>
            </a:r>
            <a:r>
              <a:rPr lang="en-US" dirty="0">
                <a:hlinkClick r:id="rId4"/>
              </a:rPr>
              <a:t>readme</a:t>
            </a:r>
            <a:r>
              <a:rPr lang="en-US" dirty="0"/>
              <a:t>, the </a:t>
            </a:r>
            <a:r>
              <a:rPr lang="en-US" dirty="0">
                <a:hlinkClick r:id="rId2"/>
              </a:rPr>
              <a:t>tutorial</a:t>
            </a:r>
            <a:r>
              <a:rPr lang="en-US" dirty="0"/>
              <a:t>, the </a:t>
            </a:r>
            <a:r>
              <a:rPr lang="en-US" dirty="0" err="1">
                <a:hlinkClick r:id="rId5"/>
              </a:rPr>
              <a:t>cheatsheet</a:t>
            </a:r>
            <a:r>
              <a:rPr lang="en-US" dirty="0"/>
              <a:t> to help you understand the meaning of each variable in this config file. </a:t>
            </a:r>
          </a:p>
        </p:txBody>
      </p:sp>
      <p:pic>
        <p:nvPicPr>
          <p:cNvPr id="8" name="Picture 7">
            <a:extLst>
              <a:ext uri="{FF2B5EF4-FFF2-40B4-BE49-F238E27FC236}">
                <a16:creationId xmlns:a16="http://schemas.microsoft.com/office/drawing/2014/main" id="{37E46C2A-DB65-9B44-B378-09E658E48AEA}"/>
              </a:ext>
            </a:extLst>
          </p:cNvPr>
          <p:cNvPicPr>
            <a:picLocks noChangeAspect="1"/>
          </p:cNvPicPr>
          <p:nvPr/>
        </p:nvPicPr>
        <p:blipFill>
          <a:blip r:embed="rId6"/>
          <a:stretch>
            <a:fillRect/>
          </a:stretch>
        </p:blipFill>
        <p:spPr>
          <a:xfrm>
            <a:off x="5841315" y="432817"/>
            <a:ext cx="6605369" cy="6858000"/>
          </a:xfrm>
          <a:prstGeom prst="rect">
            <a:avLst/>
          </a:prstGeom>
        </p:spPr>
      </p:pic>
    </p:spTree>
    <p:extLst>
      <p:ext uri="{BB962C8B-B14F-4D97-AF65-F5344CB8AC3E}">
        <p14:creationId xmlns:p14="http://schemas.microsoft.com/office/powerpoint/2010/main" val="3455613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969</Words>
  <Application>Microsoft Macintosh PowerPoint</Application>
  <PresentationFormat>Widescreen</PresentationFormat>
  <Paragraphs>64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Courier</vt:lpstr>
      <vt:lpstr>Courier New</vt:lpstr>
      <vt:lpstr>Office Theme</vt:lpstr>
      <vt:lpstr>Tutorial on how to replicate results from CSREP tutorial</vt:lpstr>
      <vt:lpstr>Clone the repository</vt:lpstr>
      <vt:lpstr>Install all dependencies</vt:lpstr>
      <vt:lpstr>Provided test data for the tutorial: inside folder testdata</vt:lpstr>
      <vt:lpstr>Following the tutorial, step 0.0</vt:lpstr>
      <vt:lpstr>Following the tutorial, step 0.1</vt:lpstr>
      <vt:lpstr>Get the chromosome length from segmentation data</vt:lpstr>
      <vt:lpstr>Following the tutorial, step 0.2</vt:lpstr>
      <vt:lpstr>Following the tutorial, step 1</vt:lpstr>
      <vt:lpstr>Following the tutorial, step 2</vt:lpstr>
      <vt:lpstr>Following the tutorial, step 2</vt:lpstr>
      <vt:lpstr>Following the tutorial, step 2</vt:lpstr>
      <vt:lpstr>Output file structures</vt:lpstr>
      <vt:lpstr>Some sample output</vt:lpstr>
      <vt:lpstr>Some sample output</vt:lpstr>
      <vt:lpstr>Some sample output</vt:lpstr>
      <vt:lpstr>Some sample output</vt:lpstr>
      <vt:lpstr>Some sample output</vt:lpstr>
      <vt:lpstr>Some potential pitfalls: filesystem latency</vt:lpstr>
      <vt:lpstr>Contact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on how to replicate results from CSREP tutorial</dc:title>
  <dc:creator>Microsoft Office User</dc:creator>
  <cp:lastModifiedBy>Microsoft Office User</cp:lastModifiedBy>
  <cp:revision>87</cp:revision>
  <dcterms:created xsi:type="dcterms:W3CDTF">2022-08-02T23:16:48Z</dcterms:created>
  <dcterms:modified xsi:type="dcterms:W3CDTF">2022-09-15T17:45:54Z</dcterms:modified>
</cp:coreProperties>
</file>